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B8CA72-53C0-4608-AAC8-37D64333BC7A}" type="datetimeFigureOut">
              <a:rPr lang="en-US" smtClean="0"/>
              <a:t>9/18/2020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EA14FD-64DF-4FC9-AC2B-56548A86B9C9}" type="slidenum">
              <a:rPr lang="en-US" smtClean="0"/>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3F4F3F-1C33-4B29-91DE-ABD3F189B7F7}" type="datetimeFigureOut">
              <a:rPr lang="en-US" smtClean="0"/>
              <a:t>9/18/2020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F14BB-EAAF-4F81-959D-6597EFD0D2BD}" type="slidenum">
              <a:rPr lang="en-US" smtClean="0"/>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Rot="1" noChangeAspect="1" noChangeArrowheads="1" noTextEdit="1"/>
          </p:cNvSpPr>
          <p:nvPr>
            <p:ph type="sldImg"/>
          </p:nvPr>
        </p:nvSpPr>
        <p:spPr>
          <a:ln/>
        </p:spPr>
      </p:sp>
      <p:sp>
        <p:nvSpPr>
          <p:cNvPr id="452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1150938" y="692150"/>
            <a:ext cx="4556125" cy="3416300"/>
          </a:xfrm>
          <a:ln w="12700" cap="flat"/>
        </p:spPr>
      </p:sp>
      <p:sp>
        <p:nvSpPr>
          <p:cNvPr id="289795" name="Rectangle 3"/>
          <p:cNvSpPr>
            <a:spLocks noGrp="1" noChangeArrowheads="1"/>
          </p:cNvSpPr>
          <p:nvPr>
            <p:ph type="body" idx="1"/>
          </p:nvPr>
        </p:nvSpPr>
        <p:spPr>
          <a:xfrm>
            <a:off x="914400" y="4343400"/>
            <a:ext cx="5029200" cy="4113213"/>
          </a:xfrm>
          <a:ln/>
        </p:spPr>
        <p:txBody>
          <a:bodyPr lIns="90488" tIns="44450" rIns="90488" bIns="4445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1150938" y="692150"/>
            <a:ext cx="4556125" cy="3416300"/>
          </a:xfrm>
          <a:ln w="12700" cap="flat"/>
        </p:spPr>
      </p:sp>
      <p:sp>
        <p:nvSpPr>
          <p:cNvPr id="291843" name="Rectangle 3"/>
          <p:cNvSpPr>
            <a:spLocks noGrp="1" noChangeArrowheads="1"/>
          </p:cNvSpPr>
          <p:nvPr>
            <p:ph type="body" idx="1"/>
          </p:nvPr>
        </p:nvSpPr>
        <p:spPr>
          <a:xfrm>
            <a:off x="914400" y="4343400"/>
            <a:ext cx="5029200" cy="4113213"/>
          </a:xfrm>
          <a:ln/>
        </p:spPr>
        <p:txBody>
          <a:bodyPr lIns="90488" tIns="44450" rIns="90488" bIns="44450"/>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9BFF4-3E6C-4CA2-BF9B-42FA0EABED53}" type="datetime1">
              <a:rPr lang="en-US" smtClean="0"/>
              <a:t>9/18/2020</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D2E32-F275-4F41-8A5F-B32DD03C00E8}" type="datetime1">
              <a:rPr lang="en-US" smtClean="0"/>
              <a:t>9/18/2020</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1573D-3D99-44F2-A301-5065DB8BF149}" type="datetime1">
              <a:rPr lang="en-US" smtClean="0"/>
              <a:t>9/18/2020</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2133600" y="6286500"/>
            <a:ext cx="4724400" cy="476250"/>
          </a:xfrm>
        </p:spPr>
        <p:txBody>
          <a:bodyPr/>
          <a:lstStyle>
            <a:lvl1pPr>
              <a:defRPr/>
            </a:lvl1pPr>
          </a:lstStyle>
          <a:p>
            <a:r>
              <a:rPr lang="en-US" smtClean="0"/>
              <a:t>Prepared by: Mr. R A Khan, Visiting Faculty</a:t>
            </a:r>
            <a:endParaRPr lang="en-US"/>
          </a:p>
        </p:txBody>
      </p:sp>
      <p:sp>
        <p:nvSpPr>
          <p:cNvPr id="6" name="Slide Number Placeholder 5"/>
          <p:cNvSpPr>
            <a:spLocks noGrp="1"/>
          </p:cNvSpPr>
          <p:nvPr>
            <p:ph type="sldNum" sz="quarter" idx="11"/>
          </p:nvPr>
        </p:nvSpPr>
        <p:spPr>
          <a:xfrm>
            <a:off x="6553200" y="6286500"/>
            <a:ext cx="2133600" cy="476250"/>
          </a:xfrm>
        </p:spPr>
        <p:txBody>
          <a:bodyPr/>
          <a:lstStyle>
            <a:lvl1pPr>
              <a:defRPr/>
            </a:lvl1pPr>
          </a:lstStyle>
          <a:p>
            <a:r>
              <a:rPr lang="en-US"/>
              <a:t>9 - </a:t>
            </a:r>
            <a:fld id="{13E52FE0-7A66-40C5-8C44-89703D92B327}" type="slidenum">
              <a:rPr lang="en-US"/>
              <a:pPr/>
              <a:t>‹#›</a:t>
            </a:fld>
            <a:endParaRPr lang="en-U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2133600" y="6286500"/>
            <a:ext cx="4724400" cy="476250"/>
          </a:xfrm>
        </p:spPr>
        <p:txBody>
          <a:bodyPr/>
          <a:lstStyle>
            <a:lvl1pPr>
              <a:defRPr/>
            </a:lvl1pPr>
          </a:lstStyle>
          <a:p>
            <a:r>
              <a:rPr lang="en-US" smtClean="0"/>
              <a:t>Prepared by: Mr. R A Khan, Visiting Faculty</a:t>
            </a:r>
            <a:endParaRPr lang="en-US"/>
          </a:p>
        </p:txBody>
      </p:sp>
      <p:sp>
        <p:nvSpPr>
          <p:cNvPr id="7" name="Slide Number Placeholder 6"/>
          <p:cNvSpPr>
            <a:spLocks noGrp="1"/>
          </p:cNvSpPr>
          <p:nvPr>
            <p:ph type="sldNum" sz="quarter" idx="11"/>
          </p:nvPr>
        </p:nvSpPr>
        <p:spPr>
          <a:xfrm>
            <a:off x="6553200" y="6286500"/>
            <a:ext cx="2133600" cy="476250"/>
          </a:xfrm>
        </p:spPr>
        <p:txBody>
          <a:bodyPr/>
          <a:lstStyle>
            <a:lvl1pPr>
              <a:defRPr/>
            </a:lvl1pPr>
          </a:lstStyle>
          <a:p>
            <a:r>
              <a:rPr lang="en-US"/>
              <a:t>9 - </a:t>
            </a:r>
            <a:fld id="{CA91DCEB-78C3-4FB5-97C8-ACF97D70C4B8}"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3DC00-5E3F-4EDC-AB6C-0A4E1F1A4766}" type="datetime1">
              <a:rPr lang="en-US" smtClean="0"/>
              <a:t>9/18/2020</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2117C-E7F1-4036-B087-781D0AA83C96}" type="datetime1">
              <a:rPr lang="en-US" smtClean="0"/>
              <a:t>9/18/2020</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824FD7-6E86-4AC8-AB0C-794BF88355F3}" type="datetime1">
              <a:rPr lang="en-US" smtClean="0"/>
              <a:t>9/18/2020</a:t>
            </a:fld>
            <a:endParaRPr lang="en-US"/>
          </a:p>
        </p:txBody>
      </p:sp>
      <p:sp>
        <p:nvSpPr>
          <p:cNvPr id="6" name="Footer Placeholder 5"/>
          <p:cNvSpPr>
            <a:spLocks noGrp="1"/>
          </p:cNvSpPr>
          <p:nvPr>
            <p:ph type="ftr" sz="quarter" idx="11"/>
          </p:nvPr>
        </p:nvSpPr>
        <p:spPr/>
        <p:txBody>
          <a:bodyPr/>
          <a:lstStyle/>
          <a:p>
            <a:r>
              <a:rPr lang="en-US" smtClean="0"/>
              <a:t>Prepared by: Mr. R A Khan, Visiting Faculty</a:t>
            </a:r>
            <a:endParaRPr lang="en-US"/>
          </a:p>
        </p:txBody>
      </p:sp>
      <p:sp>
        <p:nvSpPr>
          <p:cNvPr id="7" name="Slide Number Placeholder 6"/>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7FE2B6-89A6-4FFB-89ED-1256F314FD2E}" type="datetime1">
              <a:rPr lang="en-US" smtClean="0"/>
              <a:t>9/18/2020</a:t>
            </a:fld>
            <a:endParaRPr lang="en-US"/>
          </a:p>
        </p:txBody>
      </p:sp>
      <p:sp>
        <p:nvSpPr>
          <p:cNvPr id="8" name="Footer Placeholder 7"/>
          <p:cNvSpPr>
            <a:spLocks noGrp="1"/>
          </p:cNvSpPr>
          <p:nvPr>
            <p:ph type="ftr" sz="quarter" idx="11"/>
          </p:nvPr>
        </p:nvSpPr>
        <p:spPr/>
        <p:txBody>
          <a:bodyPr/>
          <a:lstStyle/>
          <a:p>
            <a:r>
              <a:rPr lang="en-US" smtClean="0"/>
              <a:t>Prepared by: Mr. R A Khan, Visiting Faculty</a:t>
            </a:r>
            <a:endParaRPr lang="en-US"/>
          </a:p>
        </p:txBody>
      </p:sp>
      <p:sp>
        <p:nvSpPr>
          <p:cNvPr id="9" name="Slide Number Placeholder 8"/>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1FE2B-834E-4A3B-8A33-A6AE4190E6A8}" type="datetime1">
              <a:rPr lang="en-US" smtClean="0"/>
              <a:t>9/18/2020</a:t>
            </a:fld>
            <a:endParaRPr lang="en-US"/>
          </a:p>
        </p:txBody>
      </p:sp>
      <p:sp>
        <p:nvSpPr>
          <p:cNvPr id="4" name="Footer Placeholder 3"/>
          <p:cNvSpPr>
            <a:spLocks noGrp="1"/>
          </p:cNvSpPr>
          <p:nvPr>
            <p:ph type="ftr" sz="quarter" idx="11"/>
          </p:nvPr>
        </p:nvSpPr>
        <p:spPr/>
        <p:txBody>
          <a:bodyPr/>
          <a:lstStyle/>
          <a:p>
            <a:r>
              <a:rPr lang="en-US" smtClean="0"/>
              <a:t>Prepared by: Mr. R A Khan, Visiting Faculty</a:t>
            </a:r>
            <a:endParaRPr lang="en-US"/>
          </a:p>
        </p:txBody>
      </p:sp>
      <p:sp>
        <p:nvSpPr>
          <p:cNvPr id="5" name="Slide Number Placeholder 4"/>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C2294-EE8D-4B6E-AD11-C841F526FD2E}" type="datetime1">
              <a:rPr lang="en-US" smtClean="0"/>
              <a:t>9/18/2020</a:t>
            </a:fld>
            <a:endParaRPr lang="en-US"/>
          </a:p>
        </p:txBody>
      </p:sp>
      <p:sp>
        <p:nvSpPr>
          <p:cNvPr id="3" name="Footer Placeholder 2"/>
          <p:cNvSpPr>
            <a:spLocks noGrp="1"/>
          </p:cNvSpPr>
          <p:nvPr>
            <p:ph type="ftr" sz="quarter" idx="11"/>
          </p:nvPr>
        </p:nvSpPr>
        <p:spPr/>
        <p:txBody>
          <a:bodyPr/>
          <a:lstStyle/>
          <a:p>
            <a:r>
              <a:rPr lang="en-US" smtClean="0"/>
              <a:t>Prepared by: Mr. R A Khan, Visiting Faculty</a:t>
            </a:r>
            <a:endParaRPr lang="en-US"/>
          </a:p>
        </p:txBody>
      </p:sp>
      <p:sp>
        <p:nvSpPr>
          <p:cNvPr id="4" name="Slide Number Placeholder 3"/>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A8CB00-2E8E-4C5A-97AA-CA6C1AA28ADF}" type="datetime1">
              <a:rPr lang="en-US" smtClean="0"/>
              <a:t>9/18/2020</a:t>
            </a:fld>
            <a:endParaRPr lang="en-US"/>
          </a:p>
        </p:txBody>
      </p:sp>
      <p:sp>
        <p:nvSpPr>
          <p:cNvPr id="6" name="Footer Placeholder 5"/>
          <p:cNvSpPr>
            <a:spLocks noGrp="1"/>
          </p:cNvSpPr>
          <p:nvPr>
            <p:ph type="ftr" sz="quarter" idx="11"/>
          </p:nvPr>
        </p:nvSpPr>
        <p:spPr/>
        <p:txBody>
          <a:bodyPr/>
          <a:lstStyle/>
          <a:p>
            <a:r>
              <a:rPr lang="en-US" smtClean="0"/>
              <a:t>Prepared by: Mr. R A Khan, Visiting Faculty</a:t>
            </a:r>
            <a:endParaRPr lang="en-US"/>
          </a:p>
        </p:txBody>
      </p:sp>
      <p:sp>
        <p:nvSpPr>
          <p:cNvPr id="7" name="Slide Number Placeholder 6"/>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2F8EE-3D75-49E6-BC8C-C4DC26928650}" type="datetime1">
              <a:rPr lang="en-US" smtClean="0"/>
              <a:t>9/18/2020</a:t>
            </a:fld>
            <a:endParaRPr lang="en-US"/>
          </a:p>
        </p:txBody>
      </p:sp>
      <p:sp>
        <p:nvSpPr>
          <p:cNvPr id="6" name="Footer Placeholder 5"/>
          <p:cNvSpPr>
            <a:spLocks noGrp="1"/>
          </p:cNvSpPr>
          <p:nvPr>
            <p:ph type="ftr" sz="quarter" idx="11"/>
          </p:nvPr>
        </p:nvSpPr>
        <p:spPr/>
        <p:txBody>
          <a:bodyPr/>
          <a:lstStyle/>
          <a:p>
            <a:r>
              <a:rPr lang="en-US" smtClean="0"/>
              <a:t>Prepared by: Mr. R A Khan, Visiting Faculty</a:t>
            </a:r>
            <a:endParaRPr lang="en-US"/>
          </a:p>
        </p:txBody>
      </p:sp>
      <p:sp>
        <p:nvSpPr>
          <p:cNvPr id="7" name="Slide Number Placeholder 6"/>
          <p:cNvSpPr>
            <a:spLocks noGrp="1"/>
          </p:cNvSpPr>
          <p:nvPr>
            <p:ph type="sldNum" sz="quarter" idx="12"/>
          </p:nvPr>
        </p:nvSpPr>
        <p:spPr/>
        <p:txBody>
          <a:bodyPr/>
          <a:lstStyle/>
          <a:p>
            <a:fld id="{B7EB880B-6638-4FDB-B8E0-C7F7E4E539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C974C-1AD8-4D2C-9BA4-6AE023A0DF88}" type="datetime1">
              <a:rPr lang="en-US" smtClean="0"/>
              <a:t>9/18/2020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Prepared by: Mr. R A Khan, Visiting Faculty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B880B-6638-4FDB-B8E0-C7F7E4E539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Microsoft_Office_Excel_97-2003_Worksheet2.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Microsoft_Office_Excel_97-2003_Worksheet3.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Microsoft_Office_Excel_97-2003_Worksheet4.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Microsoft_Office_Excel_97-2003_Worksheet5.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Microsoft_Office_Excel_97-2003_Worksheet6.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Microsoft_Office_Excel_97-2003_Worksheet7.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oleObject" Target="../embeddings/oleObject7.bin"/><Relationship Id="rId4" Type="http://schemas.openxmlformats.org/officeDocument/2006/relationships/oleObject" Target="../embeddings/Microsoft_Office_Excel_97-2003_Worksheet8.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Rectangle 4"/>
          <p:cNvSpPr>
            <a:spLocks noGrp="1" noChangeArrowheads="1"/>
          </p:cNvSpPr>
          <p:nvPr>
            <p:ph type="ctrTitle"/>
          </p:nvPr>
        </p:nvSpPr>
        <p:spPr/>
        <p:txBody>
          <a:bodyPr/>
          <a:lstStyle/>
          <a:p>
            <a:r>
              <a:rPr lang="en-US" dirty="0" smtClean="0"/>
              <a:t>UNIT – V (SAPM)</a:t>
            </a:r>
            <a:endParaRPr lang="en-US" dirty="0"/>
          </a:p>
        </p:txBody>
      </p:sp>
      <p:sp>
        <p:nvSpPr>
          <p:cNvPr id="271365" name="Rectangle 5"/>
          <p:cNvSpPr>
            <a:spLocks noGrp="1" noChangeArrowheads="1"/>
          </p:cNvSpPr>
          <p:nvPr>
            <p:ph type="subTitle" idx="1"/>
          </p:nvPr>
        </p:nvSpPr>
        <p:spPr/>
        <p:txBody>
          <a:bodyPr/>
          <a:lstStyle/>
          <a:p>
            <a:r>
              <a:rPr lang="en-US" dirty="0" smtClean="0"/>
              <a:t>Estimating the Ex Ante (Forecast) Beta</a:t>
            </a:r>
            <a:endParaRPr lang="en-US" dirty="0"/>
          </a:p>
        </p:txBody>
      </p:sp>
      <p:sp>
        <p:nvSpPr>
          <p:cNvPr id="4" name="Slide Number Placeholder 3"/>
          <p:cNvSpPr>
            <a:spLocks noGrp="1"/>
          </p:cNvSpPr>
          <p:nvPr>
            <p:ph type="sldNum" sz="quarter" idx="12"/>
          </p:nvPr>
        </p:nvSpPr>
        <p:spPr/>
        <p:txBody>
          <a:bodyPr/>
          <a:lstStyle/>
          <a:p>
            <a:fld id="{B7EB880B-6638-4FDB-B8E0-C7F7E4E5390A}" type="slidenum">
              <a:rPr lang="en-US" smtClean="0"/>
              <a:t>1</a:t>
            </a:fld>
            <a:endParaRPr lang="en-US"/>
          </a:p>
        </p:txBody>
      </p:sp>
      <p:sp>
        <p:nvSpPr>
          <p:cNvPr id="5" name="Footer Placeholder 4"/>
          <p:cNvSpPr>
            <a:spLocks noGrp="1"/>
          </p:cNvSpPr>
          <p:nvPr>
            <p:ph type="ftr" sz="quarter" idx="11"/>
          </p:nvPr>
        </p:nvSpPr>
        <p:spPr/>
        <p:txBody>
          <a:bodyPr/>
          <a:lstStyle/>
          <a:p>
            <a:r>
              <a:rPr lang="en-US" smtClean="0"/>
              <a:t>Prepared by: Mr. R A Khan, Visiting Faculty</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5"/>
          <p:cNvSpPr>
            <a:spLocks noGrp="1"/>
          </p:cNvSpPr>
          <p:nvPr>
            <p:ph type="sldNum" sz="quarter" idx="11"/>
          </p:nvPr>
        </p:nvSpPr>
        <p:spPr/>
        <p:txBody>
          <a:bodyPr/>
          <a:lstStyle/>
          <a:p>
            <a:fld id="{E8A3AC46-CC34-412B-B10B-03AFA2BD8F64}" type="slidenum">
              <a:rPr lang="en-US" smtClean="0"/>
              <a:pPr/>
              <a:t>11</a:t>
            </a:fld>
            <a:endParaRPr lang="en-US" dirty="0"/>
          </a:p>
        </p:txBody>
      </p:sp>
      <p:sp>
        <p:nvSpPr>
          <p:cNvPr id="283650" name="Rectangle 2"/>
          <p:cNvSpPr>
            <a:spLocks noGrp="1" noChangeArrowheads="1"/>
          </p:cNvSpPr>
          <p:nvPr>
            <p:ph type="title"/>
          </p:nvPr>
        </p:nvSpPr>
        <p:spPr/>
        <p:txBody>
          <a:bodyPr/>
          <a:lstStyle/>
          <a:p>
            <a:r>
              <a:rPr lang="en-US" sz="3000"/>
              <a:t>The Total of the Probabilities must Equal 100% </a:t>
            </a:r>
          </a:p>
        </p:txBody>
      </p:sp>
      <p:sp>
        <p:nvSpPr>
          <p:cNvPr id="283651" name="Rectangle 3"/>
          <p:cNvSpPr>
            <a:spLocks noGrp="1" noChangeArrowheads="1"/>
          </p:cNvSpPr>
          <p:nvPr>
            <p:ph type="body" sz="half" idx="1"/>
          </p:nvPr>
        </p:nvSpPr>
        <p:spPr>
          <a:xfrm>
            <a:off x="457200" y="1600200"/>
            <a:ext cx="7769225" cy="1033463"/>
          </a:xfrm>
        </p:spPr>
        <p:txBody>
          <a:bodyPr/>
          <a:lstStyle/>
          <a:p>
            <a:pPr algn="ctr">
              <a:buFontTx/>
              <a:buNone/>
            </a:pPr>
            <a:r>
              <a:rPr lang="en-US" sz="1800" i="1"/>
              <a:t>This means that we have considered all of the possible outcomes in this discrete probability distribution</a:t>
            </a:r>
          </a:p>
        </p:txBody>
      </p:sp>
      <p:grpSp>
        <p:nvGrpSpPr>
          <p:cNvPr id="2" name="Group 9"/>
          <p:cNvGrpSpPr>
            <a:grpSpLocks/>
          </p:cNvGrpSpPr>
          <p:nvPr/>
        </p:nvGrpSpPr>
        <p:grpSpPr bwMode="auto">
          <a:xfrm>
            <a:off x="1447800" y="2443163"/>
            <a:ext cx="6115050" cy="3475037"/>
            <a:chOff x="912" y="1539"/>
            <a:chExt cx="3852" cy="2189"/>
          </a:xfrm>
        </p:grpSpPr>
        <p:graphicFrame>
          <p:nvGraphicFramePr>
            <p:cNvPr id="283654" name="Object 6"/>
            <p:cNvGraphicFramePr>
              <a:graphicFrameLocks noChangeAspect="1"/>
            </p:cNvGraphicFramePr>
            <p:nvPr/>
          </p:nvGraphicFramePr>
          <p:xfrm>
            <a:off x="912" y="1539"/>
            <a:ext cx="3852" cy="2189"/>
          </p:xfrm>
          <a:graphic>
            <a:graphicData uri="http://schemas.openxmlformats.org/presentationml/2006/ole">
              <p:oleObj spid="_x0000_s4098" name="Worksheet" r:id="rId4" imgW="2647860" imgH="1505071" progId="Excel.Sheet.8">
                <p:embed/>
              </p:oleObj>
            </a:graphicData>
          </a:graphic>
        </p:graphicFrame>
        <p:sp>
          <p:nvSpPr>
            <p:cNvPr id="283655" name="Oval 7"/>
            <p:cNvSpPr>
              <a:spLocks noChangeArrowheads="1"/>
            </p:cNvSpPr>
            <p:nvPr/>
          </p:nvSpPr>
          <p:spPr bwMode="auto">
            <a:xfrm>
              <a:off x="1728" y="3168"/>
              <a:ext cx="1344" cy="336"/>
            </a:xfrm>
            <a:prstGeom prst="ellipse">
              <a:avLst/>
            </a:prstGeom>
            <a:noFill/>
            <a:ln w="57150">
              <a:solidFill>
                <a:srgbClr val="A50021"/>
              </a:solidFill>
              <a:round/>
              <a:headEnd/>
              <a:tailEnd/>
            </a:ln>
            <a:effectLst/>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5"/>
          <p:cNvSpPr>
            <a:spLocks noGrp="1"/>
          </p:cNvSpPr>
          <p:nvPr>
            <p:ph type="sldNum" sz="quarter" idx="11"/>
          </p:nvPr>
        </p:nvSpPr>
        <p:spPr/>
        <p:txBody>
          <a:bodyPr/>
          <a:lstStyle/>
          <a:p>
            <a:r>
              <a:rPr lang="en-US" dirty="0" smtClean="0"/>
              <a:t> </a:t>
            </a:r>
            <a:fld id="{393AE468-14C7-4212-978D-B5E01A31069F}" type="slidenum">
              <a:rPr lang="en-US"/>
              <a:pPr/>
              <a:t>11</a:t>
            </a:fld>
            <a:endParaRPr lang="en-US" dirty="0"/>
          </a:p>
        </p:txBody>
      </p:sp>
      <p:sp>
        <p:nvSpPr>
          <p:cNvPr id="284674" name="Rectangle 2"/>
          <p:cNvSpPr>
            <a:spLocks noGrp="1" noChangeArrowheads="1"/>
          </p:cNvSpPr>
          <p:nvPr>
            <p:ph type="title"/>
          </p:nvPr>
        </p:nvSpPr>
        <p:spPr/>
        <p:txBody>
          <a:bodyPr/>
          <a:lstStyle/>
          <a:p>
            <a:r>
              <a:rPr lang="en-US" sz="3000"/>
              <a:t>Measuring </a:t>
            </a:r>
            <a:r>
              <a:rPr lang="en-US" sz="3000">
                <a:solidFill>
                  <a:schemeClr val="folHlink"/>
                </a:solidFill>
              </a:rPr>
              <a:t>Expected Return on the Stock</a:t>
            </a:r>
            <a:r>
              <a:rPr lang="en-US" sz="3000"/>
              <a:t> </a:t>
            </a:r>
            <a:br>
              <a:rPr lang="en-US" sz="3000"/>
            </a:br>
            <a:r>
              <a:rPr lang="en-US" sz="3000"/>
              <a:t>From Ex Ante Return Data</a:t>
            </a:r>
          </a:p>
        </p:txBody>
      </p:sp>
      <p:sp>
        <p:nvSpPr>
          <p:cNvPr id="284675" name="Rectangle 3"/>
          <p:cNvSpPr>
            <a:spLocks noGrp="1" noChangeArrowheads="1"/>
          </p:cNvSpPr>
          <p:nvPr>
            <p:ph type="body" sz="half" idx="1"/>
          </p:nvPr>
        </p:nvSpPr>
        <p:spPr>
          <a:xfrm>
            <a:off x="457200" y="1600200"/>
            <a:ext cx="8153400" cy="1033463"/>
          </a:xfrm>
        </p:spPr>
        <p:txBody>
          <a:bodyPr/>
          <a:lstStyle/>
          <a:p>
            <a:pPr algn="ctr">
              <a:buFontTx/>
              <a:buNone/>
            </a:pPr>
            <a:r>
              <a:rPr lang="en-US" sz="2200" i="1"/>
              <a:t>The expected return is weighted average returns from the given ex ante data</a:t>
            </a:r>
          </a:p>
        </p:txBody>
      </p:sp>
      <p:grpSp>
        <p:nvGrpSpPr>
          <p:cNvPr id="2" name="Group 6"/>
          <p:cNvGrpSpPr>
            <a:grpSpLocks/>
          </p:cNvGrpSpPr>
          <p:nvPr/>
        </p:nvGrpSpPr>
        <p:grpSpPr bwMode="auto">
          <a:xfrm>
            <a:off x="1911350" y="2514600"/>
            <a:ext cx="5556250" cy="3467100"/>
            <a:chOff x="1204" y="1584"/>
            <a:chExt cx="3500" cy="2184"/>
          </a:xfrm>
        </p:grpSpPr>
        <p:graphicFrame>
          <p:nvGraphicFramePr>
            <p:cNvPr id="284676" name="Object 4"/>
            <p:cNvGraphicFramePr>
              <a:graphicFrameLocks noChangeAspect="1"/>
            </p:cNvGraphicFramePr>
            <p:nvPr/>
          </p:nvGraphicFramePr>
          <p:xfrm>
            <a:off x="1204" y="1584"/>
            <a:ext cx="3460" cy="2184"/>
          </p:xfrm>
          <a:graphic>
            <a:graphicData uri="http://schemas.openxmlformats.org/presentationml/2006/ole">
              <p:oleObj spid="_x0000_s5122" name="Worksheet" r:id="rId4" imgW="2686082" imgH="1695602" progId="Excel.Sheet.8">
                <p:embed/>
              </p:oleObj>
            </a:graphicData>
          </a:graphic>
        </p:graphicFrame>
        <p:sp>
          <p:nvSpPr>
            <p:cNvPr id="284677" name="Oval 5"/>
            <p:cNvSpPr>
              <a:spLocks noChangeArrowheads="1"/>
            </p:cNvSpPr>
            <p:nvPr/>
          </p:nvSpPr>
          <p:spPr bwMode="auto">
            <a:xfrm>
              <a:off x="3840" y="3216"/>
              <a:ext cx="864" cy="480"/>
            </a:xfrm>
            <a:prstGeom prst="ellipse">
              <a:avLst/>
            </a:prstGeom>
            <a:noFill/>
            <a:ln w="38100">
              <a:solidFill>
                <a:srgbClr val="A50021"/>
              </a:solidFill>
              <a:round/>
              <a:headEnd/>
              <a:tailEnd/>
            </a:ln>
            <a:effectLst/>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5"/>
          <p:cNvSpPr>
            <a:spLocks noGrp="1"/>
          </p:cNvSpPr>
          <p:nvPr>
            <p:ph type="sldNum" sz="quarter" idx="11"/>
          </p:nvPr>
        </p:nvSpPr>
        <p:spPr/>
        <p:txBody>
          <a:bodyPr/>
          <a:lstStyle/>
          <a:p>
            <a:fld id="{F804FA32-1F47-486B-9F2B-1771697CE7CC}" type="slidenum">
              <a:rPr lang="en-US" smtClean="0"/>
              <a:pPr/>
              <a:t>12</a:t>
            </a:fld>
            <a:endParaRPr lang="en-US" dirty="0"/>
          </a:p>
        </p:txBody>
      </p:sp>
      <p:sp>
        <p:nvSpPr>
          <p:cNvPr id="285698" name="Rectangle 2"/>
          <p:cNvSpPr>
            <a:spLocks noGrp="1" noChangeArrowheads="1"/>
          </p:cNvSpPr>
          <p:nvPr>
            <p:ph type="title"/>
          </p:nvPr>
        </p:nvSpPr>
        <p:spPr/>
        <p:txBody>
          <a:bodyPr/>
          <a:lstStyle/>
          <a:p>
            <a:r>
              <a:rPr lang="en-US" sz="3000"/>
              <a:t>Measuring </a:t>
            </a:r>
            <a:r>
              <a:rPr lang="en-US" sz="3000">
                <a:solidFill>
                  <a:schemeClr val="folHlink"/>
                </a:solidFill>
              </a:rPr>
              <a:t>Expected Return on the Market</a:t>
            </a:r>
            <a:r>
              <a:rPr lang="en-US" sz="3000"/>
              <a:t> From Ex Ante Return Data</a:t>
            </a:r>
          </a:p>
        </p:txBody>
      </p:sp>
      <p:sp>
        <p:nvSpPr>
          <p:cNvPr id="285699" name="Rectangle 3"/>
          <p:cNvSpPr>
            <a:spLocks noGrp="1" noChangeArrowheads="1"/>
          </p:cNvSpPr>
          <p:nvPr>
            <p:ph type="body" sz="half" idx="1"/>
          </p:nvPr>
        </p:nvSpPr>
        <p:spPr>
          <a:xfrm>
            <a:off x="457200" y="1600200"/>
            <a:ext cx="8153400" cy="1033463"/>
          </a:xfrm>
        </p:spPr>
        <p:txBody>
          <a:bodyPr/>
          <a:lstStyle/>
          <a:p>
            <a:pPr algn="ctr">
              <a:buFontTx/>
              <a:buNone/>
            </a:pPr>
            <a:r>
              <a:rPr lang="en-US" sz="2200" i="1"/>
              <a:t>The expected return is weighted average returns from the given ex ante data</a:t>
            </a:r>
          </a:p>
        </p:txBody>
      </p:sp>
      <p:grpSp>
        <p:nvGrpSpPr>
          <p:cNvPr id="2" name="Group 6"/>
          <p:cNvGrpSpPr>
            <a:grpSpLocks/>
          </p:cNvGrpSpPr>
          <p:nvPr/>
        </p:nvGrpSpPr>
        <p:grpSpPr bwMode="auto">
          <a:xfrm>
            <a:off x="1800225" y="2438400"/>
            <a:ext cx="5543550" cy="3468688"/>
            <a:chOff x="1134" y="1536"/>
            <a:chExt cx="3492" cy="2185"/>
          </a:xfrm>
        </p:grpSpPr>
        <p:graphicFrame>
          <p:nvGraphicFramePr>
            <p:cNvPr id="285700" name="Object 4"/>
            <p:cNvGraphicFramePr>
              <a:graphicFrameLocks noChangeAspect="1"/>
            </p:cNvGraphicFramePr>
            <p:nvPr/>
          </p:nvGraphicFramePr>
          <p:xfrm>
            <a:off x="1134" y="1536"/>
            <a:ext cx="3492" cy="2185"/>
          </p:xfrm>
          <a:graphic>
            <a:graphicData uri="http://schemas.openxmlformats.org/presentationml/2006/ole">
              <p:oleObj spid="_x0000_s6146" name="Worksheet" r:id="rId4" imgW="2781254" imgH="1743151" progId="Excel.Sheet.8">
                <p:embed/>
              </p:oleObj>
            </a:graphicData>
          </a:graphic>
        </p:graphicFrame>
        <p:sp>
          <p:nvSpPr>
            <p:cNvPr id="285701" name="Oval 5"/>
            <p:cNvSpPr>
              <a:spLocks noChangeArrowheads="1"/>
            </p:cNvSpPr>
            <p:nvPr/>
          </p:nvSpPr>
          <p:spPr bwMode="auto">
            <a:xfrm>
              <a:off x="3696" y="3120"/>
              <a:ext cx="864" cy="576"/>
            </a:xfrm>
            <a:prstGeom prst="ellipse">
              <a:avLst/>
            </a:prstGeom>
            <a:noFill/>
            <a:ln w="38100">
              <a:solidFill>
                <a:srgbClr val="A50021"/>
              </a:solidFill>
              <a:round/>
              <a:headEnd/>
              <a:tailEnd/>
            </a:ln>
            <a:effectLst/>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1"/>
          </p:nvPr>
        </p:nvSpPr>
        <p:spPr/>
        <p:txBody>
          <a:bodyPr/>
          <a:lstStyle/>
          <a:p>
            <a:fld id="{802AA890-815D-4F86-971C-A9A6EEDB91BA}" type="slidenum">
              <a:rPr lang="en-US" smtClean="0"/>
              <a:pPr/>
              <a:t>13</a:t>
            </a:fld>
            <a:endParaRPr lang="en-US" dirty="0"/>
          </a:p>
        </p:txBody>
      </p:sp>
      <p:sp>
        <p:nvSpPr>
          <p:cNvPr id="286722" name="Rectangle 2"/>
          <p:cNvSpPr>
            <a:spLocks noGrp="1" noChangeArrowheads="1"/>
          </p:cNvSpPr>
          <p:nvPr>
            <p:ph type="title"/>
          </p:nvPr>
        </p:nvSpPr>
        <p:spPr/>
        <p:txBody>
          <a:bodyPr/>
          <a:lstStyle/>
          <a:p>
            <a:r>
              <a:rPr lang="en-US" sz="3000"/>
              <a:t>Measuring Variances, Standard Deviations of the Forecast Stock Returns</a:t>
            </a:r>
          </a:p>
        </p:txBody>
      </p:sp>
      <p:sp>
        <p:nvSpPr>
          <p:cNvPr id="286723" name="Rectangle 3"/>
          <p:cNvSpPr>
            <a:spLocks noGrp="1" noChangeArrowheads="1"/>
          </p:cNvSpPr>
          <p:nvPr>
            <p:ph type="body" sz="half" idx="1"/>
          </p:nvPr>
        </p:nvSpPr>
        <p:spPr>
          <a:xfrm>
            <a:off x="457200" y="1600200"/>
            <a:ext cx="8231188" cy="1209675"/>
          </a:xfrm>
        </p:spPr>
        <p:txBody>
          <a:bodyPr/>
          <a:lstStyle/>
          <a:p>
            <a:pPr algn="ctr">
              <a:lnSpc>
                <a:spcPct val="90000"/>
              </a:lnSpc>
              <a:buFontTx/>
              <a:buNone/>
            </a:pPr>
            <a:r>
              <a:rPr lang="en-US" sz="1500" i="1"/>
              <a:t>Using the expected return, calculate the deviations away from the mean, square those deviations and then weight the squared deviations by the probability of their occurrence.  Add up the weighted and squared deviations from the mean and you have found the variance!</a:t>
            </a:r>
          </a:p>
        </p:txBody>
      </p:sp>
      <p:graphicFrame>
        <p:nvGraphicFramePr>
          <p:cNvPr id="286724" name="Object 4"/>
          <p:cNvGraphicFramePr>
            <a:graphicFrameLocks noChangeAspect="1"/>
          </p:cNvGraphicFramePr>
          <p:nvPr>
            <p:ph sz="half" idx="2"/>
          </p:nvPr>
        </p:nvGraphicFramePr>
        <p:xfrm>
          <a:off x="609600" y="2667000"/>
          <a:ext cx="8058150" cy="3330575"/>
        </p:xfrm>
        <a:graphic>
          <a:graphicData uri="http://schemas.openxmlformats.org/presentationml/2006/ole">
            <p:oleObj spid="_x0000_s7170" name="Worksheet" r:id="rId4" imgW="4610202" imgH="1905000" progId="Excel.Sheet.8">
              <p:embed/>
            </p:oleObj>
          </a:graphicData>
        </a:graphic>
      </p:graphicFrame>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Prepared by: Mr. R A Khan, Visiting Faculty</a:t>
            </a:r>
            <a:endParaRPr lang="en-US"/>
          </a:p>
        </p:txBody>
      </p:sp>
      <p:sp>
        <p:nvSpPr>
          <p:cNvPr id="6" name="Slide Number Placeholder 5"/>
          <p:cNvSpPr>
            <a:spLocks noGrp="1"/>
          </p:cNvSpPr>
          <p:nvPr>
            <p:ph type="sldNum" sz="quarter" idx="11"/>
          </p:nvPr>
        </p:nvSpPr>
        <p:spPr/>
        <p:txBody>
          <a:bodyPr/>
          <a:lstStyle/>
          <a:p>
            <a:fld id="{9FC2F5A3-02F5-4B17-BB4C-28E8B22119A2}" type="slidenum">
              <a:rPr lang="en-US" smtClean="0"/>
              <a:pPr/>
              <a:t>14</a:t>
            </a:fld>
            <a:endParaRPr lang="en-US" dirty="0"/>
          </a:p>
        </p:txBody>
      </p:sp>
      <p:sp>
        <p:nvSpPr>
          <p:cNvPr id="287746" name="Rectangle 2"/>
          <p:cNvSpPr>
            <a:spLocks noGrp="1" noChangeArrowheads="1"/>
          </p:cNvSpPr>
          <p:nvPr>
            <p:ph type="title"/>
          </p:nvPr>
        </p:nvSpPr>
        <p:spPr/>
        <p:txBody>
          <a:bodyPr/>
          <a:lstStyle/>
          <a:p>
            <a:r>
              <a:rPr lang="en-US" sz="3000"/>
              <a:t>Measuring Variances, Standard Deviations of the Forecast Market Returns</a:t>
            </a:r>
          </a:p>
        </p:txBody>
      </p:sp>
      <p:sp>
        <p:nvSpPr>
          <p:cNvPr id="287747" name="Rectangle 3"/>
          <p:cNvSpPr>
            <a:spLocks noGrp="1" noChangeArrowheads="1"/>
          </p:cNvSpPr>
          <p:nvPr>
            <p:ph type="body" sz="half" idx="1"/>
          </p:nvPr>
        </p:nvSpPr>
        <p:spPr>
          <a:xfrm>
            <a:off x="457200" y="1600200"/>
            <a:ext cx="8231188" cy="1209675"/>
          </a:xfrm>
        </p:spPr>
        <p:txBody>
          <a:bodyPr/>
          <a:lstStyle/>
          <a:p>
            <a:pPr algn="ctr">
              <a:buFontTx/>
              <a:buNone/>
            </a:pPr>
            <a:r>
              <a:rPr lang="en-US" sz="1800" i="1"/>
              <a:t>Now do this for the possible returns on the market</a:t>
            </a:r>
          </a:p>
        </p:txBody>
      </p:sp>
      <p:graphicFrame>
        <p:nvGraphicFramePr>
          <p:cNvPr id="287748" name="Object 4"/>
          <p:cNvGraphicFramePr>
            <a:graphicFrameLocks noChangeAspect="1"/>
          </p:cNvGraphicFramePr>
          <p:nvPr>
            <p:ph sz="half" idx="2"/>
          </p:nvPr>
        </p:nvGraphicFramePr>
        <p:xfrm>
          <a:off x="544513" y="2349500"/>
          <a:ext cx="8321675" cy="3289300"/>
        </p:xfrm>
        <a:graphic>
          <a:graphicData uri="http://schemas.openxmlformats.org/presentationml/2006/ole">
            <p:oleObj spid="_x0000_s8194" name="Worksheet" r:id="rId4" imgW="4819756" imgH="1905000" progId="Excel.Sheet.8">
              <p:embed/>
            </p:oleObj>
          </a:graphicData>
        </a:graphic>
      </p:graphicFrame>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4"/>
          <p:cNvSpPr>
            <a:spLocks noGrp="1"/>
          </p:cNvSpPr>
          <p:nvPr>
            <p:ph type="sldNum" sz="quarter" idx="11"/>
          </p:nvPr>
        </p:nvSpPr>
        <p:spPr/>
        <p:txBody>
          <a:bodyPr/>
          <a:lstStyle/>
          <a:p>
            <a:fld id="{BF20845E-8465-4AAA-8284-60A04726D70A}" type="slidenum">
              <a:rPr lang="en-US" smtClean="0"/>
              <a:pPr/>
              <a:t>15</a:t>
            </a:fld>
            <a:endParaRPr lang="en-US" dirty="0"/>
          </a:p>
        </p:txBody>
      </p:sp>
      <p:sp>
        <p:nvSpPr>
          <p:cNvPr id="288770" name="Rectangle 2"/>
          <p:cNvSpPr>
            <a:spLocks noGrp="1" noChangeArrowheads="1"/>
          </p:cNvSpPr>
          <p:nvPr>
            <p:ph type="title"/>
          </p:nvPr>
        </p:nvSpPr>
        <p:spPr>
          <a:noFill/>
          <a:ln/>
        </p:spPr>
        <p:txBody>
          <a:bodyPr lIns="90488" tIns="44450" rIns="90488" bIns="44450"/>
          <a:lstStyle/>
          <a:p>
            <a:r>
              <a:rPr lang="en-US"/>
              <a:t>Covariance</a:t>
            </a:r>
          </a:p>
        </p:txBody>
      </p:sp>
      <p:sp>
        <p:nvSpPr>
          <p:cNvPr id="288771" name="Rectangle 3"/>
          <p:cNvSpPr>
            <a:spLocks noGrp="1" noChangeArrowheads="1"/>
          </p:cNvSpPr>
          <p:nvPr>
            <p:ph type="body" idx="1"/>
          </p:nvPr>
        </p:nvSpPr>
        <p:spPr>
          <a:noFill/>
          <a:ln/>
        </p:spPr>
        <p:txBody>
          <a:bodyPr lIns="90488" tIns="44450" rIns="90488" bIns="44450"/>
          <a:lstStyle/>
          <a:p>
            <a:pPr>
              <a:buFontTx/>
              <a:buNone/>
            </a:pPr>
            <a:r>
              <a:rPr lang="en-US" sz="2000" dirty="0"/>
              <a:t>	From Chapter 8 you know the formula for the covariance between the returns on the stock and the returns on the market is:</a:t>
            </a:r>
          </a:p>
          <a:p>
            <a:pPr>
              <a:buFontTx/>
              <a:buNone/>
            </a:pPr>
            <a:endParaRPr lang="en-US" sz="2000" dirty="0"/>
          </a:p>
          <a:p>
            <a:pPr>
              <a:buFontTx/>
              <a:buNone/>
            </a:pPr>
            <a:endParaRPr lang="en-US" sz="2000" dirty="0"/>
          </a:p>
          <a:p>
            <a:pPr>
              <a:buFontTx/>
              <a:buNone/>
            </a:pPr>
            <a:endParaRPr lang="en-US" sz="2000" dirty="0"/>
          </a:p>
          <a:p>
            <a:pPr>
              <a:buFontTx/>
              <a:buNone/>
            </a:pPr>
            <a:endParaRPr lang="en-US" sz="2000" dirty="0"/>
          </a:p>
          <a:p>
            <a:pPr>
              <a:buFontTx/>
              <a:buNone/>
            </a:pPr>
            <a:endParaRPr lang="en-US" sz="2000" dirty="0"/>
          </a:p>
          <a:p>
            <a:pPr>
              <a:buFontTx/>
              <a:buNone/>
            </a:pPr>
            <a:endParaRPr lang="en-US" sz="2000" dirty="0"/>
          </a:p>
          <a:p>
            <a:pPr>
              <a:buFontTx/>
              <a:buNone/>
            </a:pPr>
            <a:endParaRPr lang="en-US" sz="2000" dirty="0"/>
          </a:p>
          <a:p>
            <a:pPr>
              <a:buFontTx/>
              <a:buNone/>
            </a:pPr>
            <a:r>
              <a:rPr lang="en-US" sz="2000" dirty="0"/>
              <a:t>	Covariance is an absolute measure of the degree of ‘co-movement’ of returns.   </a:t>
            </a:r>
          </a:p>
          <a:p>
            <a:pPr>
              <a:buFontTx/>
              <a:buNone/>
            </a:pPr>
            <a:endParaRPr lang="en-US" dirty="0"/>
          </a:p>
        </p:txBody>
      </p:sp>
      <p:grpSp>
        <p:nvGrpSpPr>
          <p:cNvPr id="2" name="Group 5"/>
          <p:cNvGrpSpPr>
            <a:grpSpLocks/>
          </p:cNvGrpSpPr>
          <p:nvPr/>
        </p:nvGrpSpPr>
        <p:grpSpPr bwMode="auto">
          <a:xfrm>
            <a:off x="1371600" y="2776538"/>
            <a:ext cx="6019800" cy="1719262"/>
            <a:chOff x="864" y="1397"/>
            <a:chExt cx="3792" cy="1083"/>
          </a:xfrm>
        </p:grpSpPr>
        <p:graphicFrame>
          <p:nvGraphicFramePr>
            <p:cNvPr id="288774" name="Object 6"/>
            <p:cNvGraphicFramePr>
              <a:graphicFrameLocks noChangeAspect="1"/>
            </p:cNvGraphicFramePr>
            <p:nvPr/>
          </p:nvGraphicFramePr>
          <p:xfrm>
            <a:off x="1607" y="1397"/>
            <a:ext cx="3049" cy="1083"/>
          </p:xfrm>
          <a:graphic>
            <a:graphicData uri="http://schemas.openxmlformats.org/presentationml/2006/ole">
              <p:oleObj spid="_x0000_s9218" name="Equation" r:id="rId4" imgW="2501640" imgH="888840" progId="Equation.3">
                <p:embed/>
              </p:oleObj>
            </a:graphicData>
          </a:graphic>
        </p:graphicFrame>
        <p:sp>
          <p:nvSpPr>
            <p:cNvPr id="288775" name="Text Box 7"/>
            <p:cNvSpPr txBox="1">
              <a:spLocks noChangeArrowheads="1"/>
            </p:cNvSpPr>
            <p:nvPr/>
          </p:nvSpPr>
          <p:spPr bwMode="auto">
            <a:xfrm>
              <a:off x="864" y="1776"/>
              <a:ext cx="672" cy="212"/>
            </a:xfrm>
            <a:prstGeom prst="rect">
              <a:avLst/>
            </a:prstGeom>
            <a:noFill/>
            <a:ln w="9525">
              <a:noFill/>
              <a:miter lim="800000"/>
              <a:headEnd/>
              <a:tailEnd/>
            </a:ln>
            <a:effectLst/>
          </p:spPr>
          <p:txBody>
            <a:bodyPr>
              <a:spAutoFit/>
            </a:bodyPr>
            <a:lstStyle/>
            <a:p>
              <a:pPr>
                <a:spcBef>
                  <a:spcPct val="50000"/>
                </a:spcBef>
              </a:pPr>
              <a:r>
                <a:rPr lang="en-US" sz="1600" b="1">
                  <a:solidFill>
                    <a:schemeClr val="bg1"/>
                  </a:solidFill>
                </a:rPr>
                <a:t>[8-12]</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4"/>
          <p:cNvSpPr>
            <a:spLocks noGrp="1"/>
          </p:cNvSpPr>
          <p:nvPr>
            <p:ph type="sldNum" sz="quarter" idx="11"/>
          </p:nvPr>
        </p:nvSpPr>
        <p:spPr/>
        <p:txBody>
          <a:bodyPr/>
          <a:lstStyle/>
          <a:p>
            <a:fld id="{3F5F08A1-4560-4378-B084-C338DE435654}" type="slidenum">
              <a:rPr lang="en-US" smtClean="0"/>
              <a:pPr/>
              <a:t>16</a:t>
            </a:fld>
            <a:endParaRPr lang="en-US" dirty="0"/>
          </a:p>
        </p:txBody>
      </p:sp>
      <p:sp>
        <p:nvSpPr>
          <p:cNvPr id="290818" name="Rectangle 2"/>
          <p:cNvSpPr>
            <a:spLocks noGrp="1" noChangeArrowheads="1"/>
          </p:cNvSpPr>
          <p:nvPr>
            <p:ph type="title"/>
          </p:nvPr>
        </p:nvSpPr>
        <p:spPr>
          <a:noFill/>
          <a:ln/>
        </p:spPr>
        <p:txBody>
          <a:bodyPr lIns="90488" tIns="44450" rIns="90488" bIns="44450"/>
          <a:lstStyle/>
          <a:p>
            <a:r>
              <a:rPr lang="en-US"/>
              <a:t>Correlation Coefficient</a:t>
            </a:r>
          </a:p>
        </p:txBody>
      </p:sp>
      <p:sp>
        <p:nvSpPr>
          <p:cNvPr id="290819" name="Rectangle 3"/>
          <p:cNvSpPr>
            <a:spLocks noGrp="1" noChangeArrowheads="1"/>
          </p:cNvSpPr>
          <p:nvPr>
            <p:ph type="body" idx="1"/>
          </p:nvPr>
        </p:nvSpPr>
        <p:spPr>
          <a:noFill/>
          <a:ln/>
        </p:spPr>
        <p:txBody>
          <a:bodyPr lIns="90488" tIns="44450" rIns="90488" bIns="44450"/>
          <a:lstStyle/>
          <a:p>
            <a:pPr>
              <a:lnSpc>
                <a:spcPct val="80000"/>
              </a:lnSpc>
              <a:buFontTx/>
              <a:buNone/>
            </a:pPr>
            <a:r>
              <a:rPr lang="en-US" sz="1600"/>
              <a:t>	Correlation is covariance normalized by the product of the standard deviations of both securities.  It is a ‘relative measure’ of co-movement of returns on a scale from -1 to +1.</a:t>
            </a:r>
          </a:p>
          <a:p>
            <a:pPr>
              <a:lnSpc>
                <a:spcPct val="80000"/>
              </a:lnSpc>
              <a:buFontTx/>
              <a:buNone/>
            </a:pPr>
            <a:endParaRPr lang="en-US" sz="1600"/>
          </a:p>
          <a:p>
            <a:pPr>
              <a:lnSpc>
                <a:spcPct val="80000"/>
              </a:lnSpc>
              <a:buFontTx/>
              <a:buNone/>
            </a:pPr>
            <a:r>
              <a:rPr lang="en-US" sz="1600"/>
              <a:t>	The formula for the correlation coefficient between the returns on the stock and the returns on the market is:</a:t>
            </a:r>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endParaRPr lang="en-US" sz="1600"/>
          </a:p>
          <a:p>
            <a:pPr>
              <a:lnSpc>
                <a:spcPct val="80000"/>
              </a:lnSpc>
              <a:buFontTx/>
              <a:buNone/>
            </a:pPr>
            <a:r>
              <a:rPr lang="en-US" sz="1600"/>
              <a:t>	The correlation coefficient will always have a value in the range of  +1 to -1.</a:t>
            </a:r>
          </a:p>
          <a:p>
            <a:pPr lvl="2">
              <a:lnSpc>
                <a:spcPct val="80000"/>
              </a:lnSpc>
              <a:buFontTx/>
              <a:buNone/>
            </a:pPr>
            <a:r>
              <a:rPr lang="en-US" sz="1300"/>
              <a:t>+1 – is perfect positive correlation (there is no diversification potential when combining these two securities together in a two-asset portfolio.)</a:t>
            </a:r>
          </a:p>
          <a:p>
            <a:pPr lvl="2">
              <a:lnSpc>
                <a:spcPct val="80000"/>
              </a:lnSpc>
              <a:buFontTx/>
              <a:buNone/>
            </a:pPr>
            <a:r>
              <a:rPr lang="en-US" sz="1300"/>
              <a:t>- 1 - is perfect negative correlation (there should be a relative weighting mix of these two securities in a two-asset portfolio that will eliminate all portfolio risk) </a:t>
            </a:r>
          </a:p>
          <a:p>
            <a:pPr>
              <a:lnSpc>
                <a:spcPct val="80000"/>
              </a:lnSpc>
              <a:buFontTx/>
              <a:buNone/>
            </a:pPr>
            <a:endParaRPr lang="en-US" sz="1600"/>
          </a:p>
        </p:txBody>
      </p:sp>
      <p:grpSp>
        <p:nvGrpSpPr>
          <p:cNvPr id="2" name="Group 8"/>
          <p:cNvGrpSpPr>
            <a:grpSpLocks/>
          </p:cNvGrpSpPr>
          <p:nvPr/>
        </p:nvGrpSpPr>
        <p:grpSpPr bwMode="auto">
          <a:xfrm>
            <a:off x="2362200" y="3276600"/>
            <a:ext cx="4114800" cy="1066800"/>
            <a:chOff x="1488" y="1584"/>
            <a:chExt cx="2928" cy="902"/>
          </a:xfrm>
        </p:grpSpPr>
        <p:graphicFrame>
          <p:nvGraphicFramePr>
            <p:cNvPr id="290822" name="Object 6"/>
            <p:cNvGraphicFramePr>
              <a:graphicFrameLocks noChangeAspect="1"/>
            </p:cNvGraphicFramePr>
            <p:nvPr/>
          </p:nvGraphicFramePr>
          <p:xfrm>
            <a:off x="2160" y="1584"/>
            <a:ext cx="2256" cy="902"/>
          </p:xfrm>
          <a:graphic>
            <a:graphicData uri="http://schemas.openxmlformats.org/presentationml/2006/ole">
              <p:oleObj spid="_x0000_s10242" name="Equation" r:id="rId4" imgW="1079280" imgH="431640" progId="Equation.3">
                <p:embed/>
              </p:oleObj>
            </a:graphicData>
          </a:graphic>
        </p:graphicFrame>
        <p:sp>
          <p:nvSpPr>
            <p:cNvPr id="290823" name="Text Box 7"/>
            <p:cNvSpPr txBox="1">
              <a:spLocks noChangeArrowheads="1"/>
            </p:cNvSpPr>
            <p:nvPr/>
          </p:nvSpPr>
          <p:spPr bwMode="auto">
            <a:xfrm>
              <a:off x="1488" y="1921"/>
              <a:ext cx="672" cy="284"/>
            </a:xfrm>
            <a:prstGeom prst="rect">
              <a:avLst/>
            </a:prstGeom>
            <a:noFill/>
            <a:ln w="9525">
              <a:noFill/>
              <a:miter lim="800000"/>
              <a:headEnd/>
              <a:tailEnd/>
            </a:ln>
            <a:effectLst/>
          </p:spPr>
          <p:txBody>
            <a:bodyPr>
              <a:spAutoFit/>
            </a:bodyPr>
            <a:lstStyle/>
            <a:p>
              <a:pPr>
                <a:spcBef>
                  <a:spcPct val="50000"/>
                </a:spcBef>
              </a:pPr>
              <a:r>
                <a:rPr lang="en-US" sz="1600" b="1">
                  <a:solidFill>
                    <a:schemeClr val="bg1"/>
                  </a:solidFill>
                </a:rPr>
                <a:t>[8-13]</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90819">
                                            <p:txEl>
                                              <p:pRg st="2" end="2"/>
                                            </p:txEl>
                                          </p:spTgt>
                                        </p:tgtEl>
                                        <p:attrNameLst>
                                          <p:attrName>style.visibility</p:attrName>
                                        </p:attrNameLst>
                                      </p:cBhvr>
                                      <p:to>
                                        <p:strVal val="visible"/>
                                      </p:to>
                                    </p:set>
                                    <p:anim calcmode="lin" valueType="num">
                                      <p:cBhvr>
                                        <p:cTn id="7" dur="500" decel="50000" fill="hold">
                                          <p:stCondLst>
                                            <p:cond delay="0"/>
                                          </p:stCondLst>
                                        </p:cTn>
                                        <p:tgtEl>
                                          <p:spTgt spid="290819">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0819">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0819">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290819">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0819">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0819">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0819">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081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90819">
                                            <p:txEl>
                                              <p:pRg st="11" end="11"/>
                                            </p:txEl>
                                          </p:spTgt>
                                        </p:tgtEl>
                                        <p:attrNameLst>
                                          <p:attrName>style.visibility</p:attrName>
                                        </p:attrNameLst>
                                      </p:cBhvr>
                                      <p:to>
                                        <p:strVal val="visible"/>
                                      </p:to>
                                    </p:set>
                                    <p:anim calcmode="lin" valueType="num">
                                      <p:cBhvr>
                                        <p:cTn id="31" dur="500" decel="50000" fill="hold">
                                          <p:stCondLst>
                                            <p:cond delay="0"/>
                                          </p:stCondLst>
                                        </p:cTn>
                                        <p:tgtEl>
                                          <p:spTgt spid="290819">
                                            <p:txEl>
                                              <p:pRg st="11" end="1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90819">
                                            <p:txEl>
                                              <p:pRg st="11" end="1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90819">
                                            <p:txEl>
                                              <p:pRg st="11" end="11"/>
                                            </p:txEl>
                                          </p:spTgt>
                                        </p:tgtEl>
                                        <p:attrNameLst>
                                          <p:attrName>ppt_w</p:attrName>
                                        </p:attrNameLst>
                                      </p:cBhvr>
                                      <p:tavLst>
                                        <p:tav tm="0">
                                          <p:val>
                                            <p:strVal val="#ppt_w*.05"/>
                                          </p:val>
                                        </p:tav>
                                        <p:tav tm="100000">
                                          <p:val>
                                            <p:strVal val="#ppt_w"/>
                                          </p:val>
                                        </p:tav>
                                      </p:tavLst>
                                    </p:anim>
                                    <p:anim calcmode="lin" valueType="num">
                                      <p:cBhvr>
                                        <p:cTn id="34" dur="1000" fill="hold"/>
                                        <p:tgtEl>
                                          <p:spTgt spid="290819">
                                            <p:txEl>
                                              <p:pRg st="11" end="1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90819">
                                            <p:txEl>
                                              <p:pRg st="11" end="1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90819">
                                            <p:txEl>
                                              <p:pRg st="11" end="1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90819">
                                            <p:txEl>
                                              <p:pRg st="11" end="1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90819">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90819">
                                            <p:txEl>
                                              <p:pRg st="12" end="12"/>
                                            </p:txEl>
                                          </p:spTgt>
                                        </p:tgtEl>
                                        <p:attrNameLst>
                                          <p:attrName>style.visibility</p:attrName>
                                        </p:attrNameLst>
                                      </p:cBhvr>
                                      <p:to>
                                        <p:strVal val="visible"/>
                                      </p:to>
                                    </p:set>
                                    <p:animEffect transition="in" filter="blinds(horizontal)">
                                      <p:cBhvr>
                                        <p:cTn id="43" dur="500"/>
                                        <p:tgtEl>
                                          <p:spTgt spid="290819">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90819">
                                            <p:txEl>
                                              <p:pRg st="13" end="13"/>
                                            </p:txEl>
                                          </p:spTgt>
                                        </p:tgtEl>
                                        <p:attrNameLst>
                                          <p:attrName>style.visibility</p:attrName>
                                        </p:attrNameLst>
                                      </p:cBhvr>
                                      <p:to>
                                        <p:strVal val="visible"/>
                                      </p:to>
                                    </p:set>
                                    <p:animEffect transition="in" filter="blinds(horizontal)">
                                      <p:cBhvr>
                                        <p:cTn id="48" dur="500"/>
                                        <p:tgtEl>
                                          <p:spTgt spid="29081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0"/>
          </p:nvPr>
        </p:nvSpPr>
        <p:spPr/>
        <p:txBody>
          <a:bodyPr/>
          <a:lstStyle/>
          <a:p>
            <a:r>
              <a:rPr lang="en-US" smtClean="0"/>
              <a:t>Prepared by: Mr. R A Khan, Visiting Faculty</a:t>
            </a:r>
            <a:endParaRPr lang="en-US"/>
          </a:p>
        </p:txBody>
      </p:sp>
      <p:sp>
        <p:nvSpPr>
          <p:cNvPr id="16" name="Slide Number Placeholder 5"/>
          <p:cNvSpPr>
            <a:spLocks noGrp="1"/>
          </p:cNvSpPr>
          <p:nvPr>
            <p:ph type="sldNum" sz="quarter" idx="11"/>
          </p:nvPr>
        </p:nvSpPr>
        <p:spPr/>
        <p:txBody>
          <a:bodyPr/>
          <a:lstStyle/>
          <a:p>
            <a:fld id="{32DC873D-23D1-4627-AC96-174ECEF1AF3C}" type="slidenum">
              <a:rPr lang="en-US" smtClean="0"/>
              <a:pPr/>
              <a:t>17</a:t>
            </a:fld>
            <a:endParaRPr lang="en-US" dirty="0"/>
          </a:p>
        </p:txBody>
      </p:sp>
      <p:sp>
        <p:nvSpPr>
          <p:cNvPr id="292866" name="Rectangle 2"/>
          <p:cNvSpPr>
            <a:spLocks noGrp="1" noChangeArrowheads="1"/>
          </p:cNvSpPr>
          <p:nvPr>
            <p:ph type="title"/>
          </p:nvPr>
        </p:nvSpPr>
        <p:spPr/>
        <p:txBody>
          <a:bodyPr/>
          <a:lstStyle/>
          <a:p>
            <a:r>
              <a:rPr lang="en-US" sz="3200"/>
              <a:t>Measuring Covariance</a:t>
            </a:r>
            <a:br>
              <a:rPr lang="en-US" sz="3200"/>
            </a:br>
            <a:r>
              <a:rPr lang="en-US" sz="2000">
                <a:solidFill>
                  <a:schemeClr val="folHlink"/>
                </a:solidFill>
              </a:rPr>
              <a:t>from Ex Ante Return Data</a:t>
            </a:r>
          </a:p>
        </p:txBody>
      </p:sp>
      <p:sp>
        <p:nvSpPr>
          <p:cNvPr id="292867" name="Rectangle 3"/>
          <p:cNvSpPr>
            <a:spLocks noGrp="1" noChangeArrowheads="1"/>
          </p:cNvSpPr>
          <p:nvPr>
            <p:ph type="body" sz="half" idx="1"/>
          </p:nvPr>
        </p:nvSpPr>
        <p:spPr>
          <a:xfrm>
            <a:off x="457200" y="1600200"/>
            <a:ext cx="8231188" cy="1296988"/>
          </a:xfrm>
        </p:spPr>
        <p:txBody>
          <a:bodyPr/>
          <a:lstStyle/>
          <a:p>
            <a:pPr algn="ctr">
              <a:lnSpc>
                <a:spcPct val="90000"/>
              </a:lnSpc>
              <a:buFontTx/>
              <a:buNone/>
            </a:pPr>
            <a:r>
              <a:rPr lang="en-US" sz="1800" i="1"/>
              <a:t>Using the expected return (mean return) and given data measure the deviations for both the market and the stock and multiply them together with the probability of occurrence…then add the products up.</a:t>
            </a:r>
          </a:p>
        </p:txBody>
      </p:sp>
      <p:graphicFrame>
        <p:nvGraphicFramePr>
          <p:cNvPr id="292868" name="Object 4"/>
          <p:cNvGraphicFramePr>
            <a:graphicFrameLocks noChangeAspect="1"/>
          </p:cNvGraphicFramePr>
          <p:nvPr>
            <p:ph sz="half" idx="2"/>
          </p:nvPr>
        </p:nvGraphicFramePr>
        <p:xfrm>
          <a:off x="177800" y="2743200"/>
          <a:ext cx="8901113" cy="3124200"/>
        </p:xfrm>
        <a:graphic>
          <a:graphicData uri="http://schemas.openxmlformats.org/presentationml/2006/ole">
            <p:oleObj spid="_x0000_s11266" name="Worksheet" r:id="rId4" imgW="5400810" imgH="1895354" progId="Excel.Sheet.8">
              <p:embed/>
            </p:oleObj>
          </a:graphicData>
        </a:graphic>
      </p:graphicFrame>
      <p:sp>
        <p:nvSpPr>
          <p:cNvPr id="292869" name="Rectangle 5"/>
          <p:cNvSpPr>
            <a:spLocks noChangeArrowheads="1"/>
          </p:cNvSpPr>
          <p:nvPr/>
        </p:nvSpPr>
        <p:spPr bwMode="auto">
          <a:xfrm>
            <a:off x="7924800" y="4330700"/>
            <a:ext cx="1066800" cy="457200"/>
          </a:xfrm>
          <a:prstGeom prst="rect">
            <a:avLst/>
          </a:prstGeom>
          <a:noFill/>
          <a:ln w="57150">
            <a:solidFill>
              <a:srgbClr val="A50021"/>
            </a:solidFill>
            <a:miter lim="800000"/>
            <a:headEnd/>
            <a:tailEnd/>
          </a:ln>
          <a:effectLst/>
        </p:spPr>
        <p:txBody>
          <a:bodyPr wrap="none" anchor="ctr"/>
          <a:lstStyle/>
          <a:p>
            <a:endParaRPr lang="en-US"/>
          </a:p>
        </p:txBody>
      </p:sp>
      <p:grpSp>
        <p:nvGrpSpPr>
          <p:cNvPr id="2" name="Group 12"/>
          <p:cNvGrpSpPr>
            <a:grpSpLocks/>
          </p:cNvGrpSpPr>
          <p:nvPr/>
        </p:nvGrpSpPr>
        <p:grpSpPr bwMode="auto">
          <a:xfrm>
            <a:off x="7772400" y="4419600"/>
            <a:ext cx="1219200" cy="1176338"/>
            <a:chOff x="4896" y="2784"/>
            <a:chExt cx="768" cy="741"/>
          </a:xfrm>
        </p:grpSpPr>
        <p:sp>
          <p:nvSpPr>
            <p:cNvPr id="292874" name="Line 10"/>
            <p:cNvSpPr>
              <a:spLocks noChangeShapeType="1"/>
            </p:cNvSpPr>
            <p:nvPr/>
          </p:nvSpPr>
          <p:spPr bwMode="auto">
            <a:xfrm>
              <a:off x="5664" y="2784"/>
              <a:ext cx="0" cy="528"/>
            </a:xfrm>
            <a:prstGeom prst="line">
              <a:avLst/>
            </a:prstGeom>
            <a:noFill/>
            <a:ln w="38100">
              <a:solidFill>
                <a:srgbClr val="A50021"/>
              </a:solidFill>
              <a:round/>
              <a:headEnd/>
              <a:tailEnd type="triangle" w="med" len="med"/>
            </a:ln>
            <a:effectLst/>
          </p:spPr>
          <p:txBody>
            <a:bodyPr/>
            <a:lstStyle/>
            <a:p>
              <a:endParaRPr lang="en-US"/>
            </a:p>
          </p:txBody>
        </p:sp>
        <p:sp>
          <p:nvSpPr>
            <p:cNvPr id="292875" name="Rectangle 11"/>
            <p:cNvSpPr>
              <a:spLocks noChangeArrowheads="1"/>
            </p:cNvSpPr>
            <p:nvPr/>
          </p:nvSpPr>
          <p:spPr bwMode="auto">
            <a:xfrm>
              <a:off x="4896" y="3285"/>
              <a:ext cx="768" cy="240"/>
            </a:xfrm>
            <a:prstGeom prst="rect">
              <a:avLst/>
            </a:prstGeom>
            <a:noFill/>
            <a:ln w="38100">
              <a:solidFill>
                <a:srgbClr val="A50021"/>
              </a:solidFill>
              <a:miter lim="800000"/>
              <a:headEnd/>
              <a:tailEnd/>
            </a:ln>
            <a:effectLst/>
          </p:spPr>
          <p:txBody>
            <a:bodyPr wrap="none" anchor="ctr"/>
            <a:lstStyle/>
            <a:p>
              <a:endParaRPr lang="en-US"/>
            </a:p>
          </p:txBody>
        </p:sp>
      </p:grpSp>
      <p:grpSp>
        <p:nvGrpSpPr>
          <p:cNvPr id="3" name="Group 14"/>
          <p:cNvGrpSpPr>
            <a:grpSpLocks/>
          </p:cNvGrpSpPr>
          <p:nvPr/>
        </p:nvGrpSpPr>
        <p:grpSpPr bwMode="auto">
          <a:xfrm>
            <a:off x="1270000" y="4267200"/>
            <a:ext cx="6883400" cy="495300"/>
            <a:chOff x="800" y="2688"/>
            <a:chExt cx="4336" cy="312"/>
          </a:xfrm>
        </p:grpSpPr>
        <p:grpSp>
          <p:nvGrpSpPr>
            <p:cNvPr id="4" name="Group 9"/>
            <p:cNvGrpSpPr>
              <a:grpSpLocks/>
            </p:cNvGrpSpPr>
            <p:nvPr/>
          </p:nvGrpSpPr>
          <p:grpSpPr bwMode="auto">
            <a:xfrm>
              <a:off x="800" y="2760"/>
              <a:ext cx="4096" cy="240"/>
              <a:chOff x="800" y="2760"/>
              <a:chExt cx="4096" cy="240"/>
            </a:xfrm>
          </p:grpSpPr>
          <p:sp>
            <p:nvSpPr>
              <p:cNvPr id="292870" name="Rectangle 6"/>
              <p:cNvSpPr>
                <a:spLocks noChangeArrowheads="1"/>
              </p:cNvSpPr>
              <p:nvPr/>
            </p:nvSpPr>
            <p:spPr bwMode="auto">
              <a:xfrm>
                <a:off x="800" y="2760"/>
                <a:ext cx="480" cy="240"/>
              </a:xfrm>
              <a:prstGeom prst="rect">
                <a:avLst/>
              </a:prstGeom>
              <a:noFill/>
              <a:ln w="57150">
                <a:solidFill>
                  <a:srgbClr val="A50021"/>
                </a:solidFill>
                <a:miter lim="800000"/>
                <a:headEnd/>
                <a:tailEnd/>
              </a:ln>
              <a:effectLst/>
            </p:spPr>
            <p:txBody>
              <a:bodyPr wrap="none" anchor="ctr"/>
              <a:lstStyle/>
              <a:p>
                <a:endParaRPr lang="en-US"/>
              </a:p>
            </p:txBody>
          </p:sp>
          <p:sp>
            <p:nvSpPr>
              <p:cNvPr id="292871" name="Rectangle 7"/>
              <p:cNvSpPr>
                <a:spLocks noChangeArrowheads="1"/>
              </p:cNvSpPr>
              <p:nvPr/>
            </p:nvSpPr>
            <p:spPr bwMode="auto">
              <a:xfrm>
                <a:off x="3792" y="2760"/>
                <a:ext cx="480" cy="240"/>
              </a:xfrm>
              <a:prstGeom prst="rect">
                <a:avLst/>
              </a:prstGeom>
              <a:noFill/>
              <a:ln w="57150">
                <a:solidFill>
                  <a:srgbClr val="A50021"/>
                </a:solidFill>
                <a:miter lim="800000"/>
                <a:headEnd/>
                <a:tailEnd/>
              </a:ln>
              <a:effectLst/>
            </p:spPr>
            <p:txBody>
              <a:bodyPr wrap="none" anchor="ctr"/>
              <a:lstStyle/>
              <a:p>
                <a:endParaRPr lang="en-US"/>
              </a:p>
            </p:txBody>
          </p:sp>
          <p:sp>
            <p:nvSpPr>
              <p:cNvPr id="292872" name="Rectangle 8"/>
              <p:cNvSpPr>
                <a:spLocks noChangeArrowheads="1"/>
              </p:cNvSpPr>
              <p:nvPr/>
            </p:nvSpPr>
            <p:spPr bwMode="auto">
              <a:xfrm>
                <a:off x="4416" y="2760"/>
                <a:ext cx="480" cy="240"/>
              </a:xfrm>
              <a:prstGeom prst="rect">
                <a:avLst/>
              </a:prstGeom>
              <a:noFill/>
              <a:ln w="57150">
                <a:solidFill>
                  <a:srgbClr val="A50021"/>
                </a:solidFill>
                <a:miter lim="800000"/>
                <a:headEnd/>
                <a:tailEnd/>
              </a:ln>
              <a:effectLst/>
            </p:spPr>
            <p:txBody>
              <a:bodyPr wrap="none" anchor="ctr"/>
              <a:lstStyle/>
              <a:p>
                <a:endParaRPr lang="en-US"/>
              </a:p>
            </p:txBody>
          </p:sp>
        </p:grpSp>
        <p:sp>
          <p:nvSpPr>
            <p:cNvPr id="292877" name="Line 13"/>
            <p:cNvSpPr>
              <a:spLocks noChangeShapeType="1"/>
            </p:cNvSpPr>
            <p:nvPr/>
          </p:nvSpPr>
          <p:spPr bwMode="auto">
            <a:xfrm>
              <a:off x="1056" y="2688"/>
              <a:ext cx="4080" cy="0"/>
            </a:xfrm>
            <a:prstGeom prst="line">
              <a:avLst/>
            </a:prstGeom>
            <a:noFill/>
            <a:ln w="38100">
              <a:solidFill>
                <a:srgbClr val="A50021"/>
              </a:solidFill>
              <a:round/>
              <a:headEnd/>
              <a:tailEnd type="triangle" w="med" len="med"/>
            </a:ln>
            <a:effectLst/>
          </p:spPr>
          <p:txBody>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92869"/>
                                        </p:tgtEl>
                                        <p:attrNameLst>
                                          <p:attrName>style.visibility</p:attrName>
                                        </p:attrNameLst>
                                      </p:cBhvr>
                                      <p:to>
                                        <p:strVal val="visible"/>
                                      </p:to>
                                    </p:set>
                                    <p:anim calcmode="lin" valueType="num">
                                      <p:cBhvr>
                                        <p:cTn id="19" dur="500" decel="50000" fill="hold">
                                          <p:stCondLst>
                                            <p:cond delay="0"/>
                                          </p:stCondLst>
                                        </p:cTn>
                                        <p:tgtEl>
                                          <p:spTgt spid="292869"/>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92869"/>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92869"/>
                                        </p:tgtEl>
                                        <p:attrNameLst>
                                          <p:attrName>ppt_w</p:attrName>
                                        </p:attrNameLst>
                                      </p:cBhvr>
                                      <p:tavLst>
                                        <p:tav tm="0">
                                          <p:val>
                                            <p:strVal val="#ppt_w*.05"/>
                                          </p:val>
                                        </p:tav>
                                        <p:tav tm="100000">
                                          <p:val>
                                            <p:strVal val="#ppt_w"/>
                                          </p:val>
                                        </p:tav>
                                      </p:tavLst>
                                    </p:anim>
                                    <p:anim calcmode="lin" valueType="num">
                                      <p:cBhvr>
                                        <p:cTn id="22" dur="1000" fill="hold"/>
                                        <p:tgtEl>
                                          <p:spTgt spid="292869"/>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92869"/>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92869"/>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92869"/>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92869"/>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4" dur="1000" fill="hold"/>
                                        <p:tgtEl>
                                          <p:spTgt spid="2"/>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smtClean="0"/>
              <a:t>Prepared by: Mr. R A Khan, Visiting Faculty</a:t>
            </a:r>
            <a:endParaRPr lang="en-US"/>
          </a:p>
        </p:txBody>
      </p:sp>
      <p:sp>
        <p:nvSpPr>
          <p:cNvPr id="7" name="Slide Number Placeholder 5"/>
          <p:cNvSpPr>
            <a:spLocks noGrp="1"/>
          </p:cNvSpPr>
          <p:nvPr>
            <p:ph type="sldNum" sz="quarter" idx="11"/>
          </p:nvPr>
        </p:nvSpPr>
        <p:spPr/>
        <p:txBody>
          <a:bodyPr/>
          <a:lstStyle/>
          <a:p>
            <a:fld id="{128AA41B-743C-495A-A79F-BD630D30CC78}" type="slidenum">
              <a:rPr lang="en-US" smtClean="0"/>
              <a:pPr/>
              <a:t>18</a:t>
            </a:fld>
            <a:endParaRPr lang="en-US" dirty="0"/>
          </a:p>
        </p:txBody>
      </p:sp>
      <p:sp>
        <p:nvSpPr>
          <p:cNvPr id="293890" name="Rectangle 2"/>
          <p:cNvSpPr>
            <a:spLocks noGrp="1" noChangeArrowheads="1"/>
          </p:cNvSpPr>
          <p:nvPr>
            <p:ph type="title"/>
          </p:nvPr>
        </p:nvSpPr>
        <p:spPr/>
        <p:txBody>
          <a:bodyPr/>
          <a:lstStyle/>
          <a:p>
            <a:r>
              <a:rPr lang="en-US" sz="3000"/>
              <a:t>The Beta Measured</a:t>
            </a:r>
            <a:br>
              <a:rPr lang="en-US" sz="3000"/>
            </a:br>
            <a:r>
              <a:rPr lang="en-US" sz="2000">
                <a:solidFill>
                  <a:schemeClr val="folHlink"/>
                </a:solidFill>
              </a:rPr>
              <a:t>Using Ex Ante Covariance (stock, market) and Market Variance</a:t>
            </a:r>
          </a:p>
        </p:txBody>
      </p:sp>
      <p:sp>
        <p:nvSpPr>
          <p:cNvPr id="293891" name="Rectangle 3"/>
          <p:cNvSpPr>
            <a:spLocks noGrp="1" noChangeArrowheads="1"/>
          </p:cNvSpPr>
          <p:nvPr>
            <p:ph type="body" sz="half" idx="1"/>
          </p:nvPr>
        </p:nvSpPr>
        <p:spPr>
          <a:xfrm>
            <a:off x="457200" y="1600200"/>
            <a:ext cx="8153400" cy="1296988"/>
          </a:xfrm>
        </p:spPr>
        <p:txBody>
          <a:bodyPr/>
          <a:lstStyle/>
          <a:p>
            <a:pPr algn="ctr">
              <a:buFontTx/>
              <a:buNone/>
            </a:pPr>
            <a:r>
              <a:rPr lang="en-US" sz="2000" i="1"/>
              <a:t>Now you can substitute the values for covariance and the variance of the returns on the market to find the beta of the stock:</a:t>
            </a:r>
          </a:p>
        </p:txBody>
      </p:sp>
      <p:graphicFrame>
        <p:nvGraphicFramePr>
          <p:cNvPr id="293892" name="Object 4"/>
          <p:cNvGraphicFramePr>
            <a:graphicFrameLocks noChangeAspect="1"/>
          </p:cNvGraphicFramePr>
          <p:nvPr>
            <p:ph sz="half" idx="2"/>
          </p:nvPr>
        </p:nvGraphicFramePr>
        <p:xfrm>
          <a:off x="2216150" y="2779713"/>
          <a:ext cx="4108450" cy="1716087"/>
        </p:xfrm>
        <a:graphic>
          <a:graphicData uri="http://schemas.openxmlformats.org/presentationml/2006/ole">
            <p:oleObj spid="_x0000_s12290" name="Equation" r:id="rId4" imgW="2158920" imgH="901440" progId="Equation.3">
              <p:embed/>
            </p:oleObj>
          </a:graphicData>
        </a:graphic>
      </p:graphicFrame>
      <p:sp>
        <p:nvSpPr>
          <p:cNvPr id="293893" name="Text Box 5"/>
          <p:cNvSpPr txBox="1">
            <a:spLocks noChangeArrowheads="1"/>
          </p:cNvSpPr>
          <p:nvPr/>
        </p:nvSpPr>
        <p:spPr bwMode="auto">
          <a:xfrm>
            <a:off x="533400" y="4648200"/>
            <a:ext cx="8229600" cy="1603375"/>
          </a:xfrm>
          <a:prstGeom prst="rect">
            <a:avLst/>
          </a:prstGeom>
          <a:noFill/>
          <a:ln w="9525">
            <a:noFill/>
            <a:miter lim="800000"/>
            <a:headEnd/>
            <a:tailEnd/>
          </a:ln>
          <a:effectLst/>
        </p:spPr>
        <p:txBody>
          <a:bodyPr>
            <a:spAutoFit/>
          </a:bodyPr>
          <a:lstStyle/>
          <a:p>
            <a:pPr marL="622300" lvl="1" indent="-165100" eaLnBrk="0" hangingPunct="0">
              <a:spcBef>
                <a:spcPct val="50000"/>
              </a:spcBef>
              <a:buFontTx/>
              <a:buChar char="•"/>
            </a:pPr>
            <a:r>
              <a:rPr lang="en-US" i="1">
                <a:solidFill>
                  <a:schemeClr val="bg1"/>
                </a:solidFill>
              </a:rPr>
              <a:t>A beta that is greater than 1 means that the investment is aggressive…its returns are more volatile than the market as a whole.  </a:t>
            </a:r>
          </a:p>
          <a:p>
            <a:pPr marL="622300" lvl="1" indent="-165100" eaLnBrk="0" hangingPunct="0">
              <a:spcBef>
                <a:spcPct val="50000"/>
              </a:spcBef>
              <a:buFontTx/>
              <a:buChar char="•"/>
            </a:pPr>
            <a:r>
              <a:rPr lang="en-US" i="1">
                <a:solidFill>
                  <a:schemeClr val="bg1"/>
                </a:solidFill>
              </a:rPr>
              <a:t>If the market returns were expected to go up by 10%, then the stock returns are expected to rise by 18%.  If the market returns are expected to fall by 10%, then the stock returns are expected to fall by 18%.</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93892"/>
                                        </p:tgtEl>
                                        <p:attrNameLst>
                                          <p:attrName>style.visibility</p:attrName>
                                        </p:attrNameLst>
                                      </p:cBhvr>
                                      <p:to>
                                        <p:strVal val="visible"/>
                                      </p:to>
                                    </p:set>
                                    <p:anim calcmode="lin" valueType="num">
                                      <p:cBhvr>
                                        <p:cTn id="7" dur="500" decel="50000" fill="hold">
                                          <p:stCondLst>
                                            <p:cond delay="0"/>
                                          </p:stCondLst>
                                        </p:cTn>
                                        <p:tgtEl>
                                          <p:spTgt spid="29389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389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3892"/>
                                        </p:tgtEl>
                                        <p:attrNameLst>
                                          <p:attrName>ppt_w</p:attrName>
                                        </p:attrNameLst>
                                      </p:cBhvr>
                                      <p:tavLst>
                                        <p:tav tm="0">
                                          <p:val>
                                            <p:strVal val="#ppt_w*.05"/>
                                          </p:val>
                                        </p:tav>
                                        <p:tav tm="100000">
                                          <p:val>
                                            <p:strVal val="#ppt_w"/>
                                          </p:val>
                                        </p:tav>
                                      </p:tavLst>
                                    </p:anim>
                                    <p:anim calcmode="lin" valueType="num">
                                      <p:cBhvr>
                                        <p:cTn id="10" dur="1000" fill="hold"/>
                                        <p:tgtEl>
                                          <p:spTgt spid="29389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389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389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389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389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93893">
                                            <p:txEl>
                                              <p:pRg st="0" end="0"/>
                                            </p:txEl>
                                          </p:spTgt>
                                        </p:tgtEl>
                                        <p:attrNameLst>
                                          <p:attrName>style.visibility</p:attrName>
                                        </p:attrNameLst>
                                      </p:cBhvr>
                                      <p:to>
                                        <p:strVal val="visible"/>
                                      </p:to>
                                    </p:set>
                                    <p:anim calcmode="lin" valueType="num">
                                      <p:cBhvr>
                                        <p:cTn id="19" dur="500" decel="50000" fill="hold">
                                          <p:stCondLst>
                                            <p:cond delay="0"/>
                                          </p:stCondLst>
                                        </p:cTn>
                                        <p:tgtEl>
                                          <p:spTgt spid="29389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9389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9389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29389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9389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9389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9389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9389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93893">
                                            <p:txEl>
                                              <p:pRg st="1" end="1"/>
                                            </p:txEl>
                                          </p:spTgt>
                                        </p:tgtEl>
                                        <p:attrNameLst>
                                          <p:attrName>style.visibility</p:attrName>
                                        </p:attrNameLst>
                                      </p:cBhvr>
                                      <p:to>
                                        <p:strVal val="visible"/>
                                      </p:to>
                                    </p:set>
                                    <p:anim calcmode="lin" valueType="num">
                                      <p:cBhvr>
                                        <p:cTn id="31" dur="500" decel="50000" fill="hold">
                                          <p:stCondLst>
                                            <p:cond delay="0"/>
                                          </p:stCondLst>
                                        </p:cTn>
                                        <p:tgtEl>
                                          <p:spTgt spid="29389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9389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9389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29389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9389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9389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9389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938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0"/>
          </p:nvPr>
        </p:nvSpPr>
        <p:spPr/>
        <p:txBody>
          <a:bodyPr/>
          <a:lstStyle/>
          <a:p>
            <a:r>
              <a:rPr lang="en-US" smtClean="0"/>
              <a:t>Prepared by: Mr. R A Khan, Visiting Faculty</a:t>
            </a:r>
            <a:endParaRPr lang="en-US"/>
          </a:p>
        </p:txBody>
      </p:sp>
      <p:sp>
        <p:nvSpPr>
          <p:cNvPr id="12" name="Slide Number Placeholder 6"/>
          <p:cNvSpPr>
            <a:spLocks noGrp="1"/>
          </p:cNvSpPr>
          <p:nvPr>
            <p:ph type="sldNum" sz="quarter" idx="11"/>
          </p:nvPr>
        </p:nvSpPr>
        <p:spPr/>
        <p:txBody>
          <a:bodyPr/>
          <a:lstStyle/>
          <a:p>
            <a:fld id="{95F4A8C8-9B65-455E-A746-E475B342C4C4}" type="slidenum">
              <a:rPr lang="en-US" smtClean="0"/>
              <a:pPr/>
              <a:t>19</a:t>
            </a:fld>
            <a:endParaRPr lang="en-US" dirty="0"/>
          </a:p>
        </p:txBody>
      </p:sp>
      <p:sp>
        <p:nvSpPr>
          <p:cNvPr id="294914" name="Rectangle 2"/>
          <p:cNvSpPr>
            <a:spLocks noGrp="1" noChangeArrowheads="1"/>
          </p:cNvSpPr>
          <p:nvPr>
            <p:ph type="title"/>
          </p:nvPr>
        </p:nvSpPr>
        <p:spPr/>
        <p:txBody>
          <a:bodyPr/>
          <a:lstStyle/>
          <a:p>
            <a:r>
              <a:rPr lang="en-US" sz="3000"/>
              <a:t>Lets Prove the Beta of the Market is 1.0</a:t>
            </a:r>
          </a:p>
        </p:txBody>
      </p:sp>
      <p:sp>
        <p:nvSpPr>
          <p:cNvPr id="294915" name="Rectangle 3"/>
          <p:cNvSpPr>
            <a:spLocks noGrp="1" noChangeArrowheads="1"/>
          </p:cNvSpPr>
          <p:nvPr>
            <p:ph type="body" sz="half" idx="1"/>
          </p:nvPr>
        </p:nvSpPr>
        <p:spPr>
          <a:xfrm>
            <a:off x="304800" y="1600200"/>
            <a:ext cx="8458200" cy="4525963"/>
          </a:xfrm>
        </p:spPr>
        <p:txBody>
          <a:bodyPr/>
          <a:lstStyle/>
          <a:p>
            <a:pPr algn="ctr">
              <a:buFontTx/>
              <a:buNone/>
            </a:pPr>
            <a:r>
              <a:rPr lang="en-US" sz="2200"/>
              <a:t>Let us assume we are comparing the possible market returns against itself…what will the beta be?</a:t>
            </a:r>
          </a:p>
        </p:txBody>
      </p:sp>
      <p:graphicFrame>
        <p:nvGraphicFramePr>
          <p:cNvPr id="294916" name="Object 4"/>
          <p:cNvGraphicFramePr>
            <a:graphicFrameLocks noChangeAspect="1"/>
          </p:cNvGraphicFramePr>
          <p:nvPr>
            <p:ph sz="quarter" idx="2"/>
          </p:nvPr>
        </p:nvGraphicFramePr>
        <p:xfrm>
          <a:off x="609600" y="2590800"/>
          <a:ext cx="7924800" cy="2936875"/>
        </p:xfrm>
        <a:graphic>
          <a:graphicData uri="http://schemas.openxmlformats.org/presentationml/2006/ole">
            <p:oleObj spid="_x0000_s13314" name="Worksheet" r:id="rId4" imgW="4676730" imgH="1733671" progId="Excel.Sheet.8">
              <p:embed/>
            </p:oleObj>
          </a:graphicData>
        </a:graphic>
      </p:graphicFrame>
      <p:sp>
        <p:nvSpPr>
          <p:cNvPr id="294917" name="Text Box 5"/>
          <p:cNvSpPr txBox="1">
            <a:spLocks noChangeArrowheads="1"/>
          </p:cNvSpPr>
          <p:nvPr/>
        </p:nvSpPr>
        <p:spPr bwMode="auto">
          <a:xfrm>
            <a:off x="990600" y="5334000"/>
            <a:ext cx="7488238" cy="590550"/>
          </a:xfrm>
          <a:prstGeom prst="rect">
            <a:avLst/>
          </a:prstGeom>
          <a:solidFill>
            <a:srgbClr val="CCFF99"/>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pPr>
            <a:r>
              <a:rPr lang="en-US" sz="1600" b="1"/>
              <a:t>Since the variance of the returns on the market is = .007425 …the beta for the market is indeed equal to 1.0 !!!</a:t>
            </a:r>
          </a:p>
        </p:txBody>
      </p:sp>
      <p:graphicFrame>
        <p:nvGraphicFramePr>
          <p:cNvPr id="294918" name="Object 6"/>
          <p:cNvGraphicFramePr>
            <a:graphicFrameLocks noChangeAspect="1"/>
          </p:cNvGraphicFramePr>
          <p:nvPr>
            <p:ph sz="quarter" idx="3"/>
          </p:nvPr>
        </p:nvGraphicFramePr>
        <p:xfrm>
          <a:off x="2209800" y="2743200"/>
          <a:ext cx="4648200" cy="1887538"/>
        </p:xfrm>
        <a:graphic>
          <a:graphicData uri="http://schemas.openxmlformats.org/presentationml/2006/ole">
            <p:oleObj spid="_x0000_s13315" name="Equation" r:id="rId5" imgW="2222280" imgH="901440" progId="Equation.3">
              <p:embed/>
            </p:oleObj>
          </a:graphicData>
        </a:graphic>
      </p:graphicFrame>
      <p:grpSp>
        <p:nvGrpSpPr>
          <p:cNvPr id="2" name="Group 11"/>
          <p:cNvGrpSpPr>
            <a:grpSpLocks/>
          </p:cNvGrpSpPr>
          <p:nvPr/>
        </p:nvGrpSpPr>
        <p:grpSpPr bwMode="auto">
          <a:xfrm>
            <a:off x="4724400" y="3124200"/>
            <a:ext cx="3962400" cy="2209800"/>
            <a:chOff x="2976" y="1968"/>
            <a:chExt cx="2496" cy="1392"/>
          </a:xfrm>
        </p:grpSpPr>
        <p:sp>
          <p:nvSpPr>
            <p:cNvPr id="294920" name="Oval 8"/>
            <p:cNvSpPr>
              <a:spLocks noChangeArrowheads="1"/>
            </p:cNvSpPr>
            <p:nvPr/>
          </p:nvSpPr>
          <p:spPr bwMode="auto">
            <a:xfrm>
              <a:off x="2976" y="1968"/>
              <a:ext cx="816" cy="384"/>
            </a:xfrm>
            <a:prstGeom prst="ellipse">
              <a:avLst/>
            </a:prstGeom>
            <a:noFill/>
            <a:ln w="38100">
              <a:solidFill>
                <a:srgbClr val="A50021"/>
              </a:solidFill>
              <a:round/>
              <a:headEnd/>
              <a:tailEnd/>
            </a:ln>
            <a:effectLst/>
          </p:spPr>
          <p:txBody>
            <a:bodyPr wrap="none" anchor="ctr"/>
            <a:lstStyle/>
            <a:p>
              <a:endParaRPr lang="en-US"/>
            </a:p>
          </p:txBody>
        </p:sp>
        <p:sp>
          <p:nvSpPr>
            <p:cNvPr id="294921" name="Oval 9"/>
            <p:cNvSpPr>
              <a:spLocks noChangeArrowheads="1"/>
            </p:cNvSpPr>
            <p:nvPr/>
          </p:nvSpPr>
          <p:spPr bwMode="auto">
            <a:xfrm>
              <a:off x="4656" y="2976"/>
              <a:ext cx="816" cy="384"/>
            </a:xfrm>
            <a:prstGeom prst="ellipse">
              <a:avLst/>
            </a:prstGeom>
            <a:noFill/>
            <a:ln w="38100">
              <a:solidFill>
                <a:srgbClr val="A50021"/>
              </a:solidFill>
              <a:round/>
              <a:headEnd/>
              <a:tailEnd/>
            </a:ln>
            <a:effectLst/>
          </p:spPr>
          <p:txBody>
            <a:bodyPr wrap="none" anchor="ctr"/>
            <a:lstStyle/>
            <a:p>
              <a:endParaRPr lang="en-US"/>
            </a:p>
          </p:txBody>
        </p:sp>
        <p:sp>
          <p:nvSpPr>
            <p:cNvPr id="294922" name="Line 10"/>
            <p:cNvSpPr>
              <a:spLocks noChangeShapeType="1"/>
            </p:cNvSpPr>
            <p:nvPr/>
          </p:nvSpPr>
          <p:spPr bwMode="auto">
            <a:xfrm>
              <a:off x="3744" y="2208"/>
              <a:ext cx="1008" cy="864"/>
            </a:xfrm>
            <a:prstGeom prst="line">
              <a:avLst/>
            </a:prstGeom>
            <a:noFill/>
            <a:ln w="38100">
              <a:solidFill>
                <a:srgbClr val="A50021"/>
              </a:solidFill>
              <a:round/>
              <a:headEnd/>
              <a:tailEnd/>
            </a:ln>
            <a:effectLst/>
          </p:spPr>
          <p:txBody>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94918"/>
                                        </p:tgtEl>
                                        <p:attrNameLst>
                                          <p:attrName>style.visibility</p:attrName>
                                        </p:attrNameLst>
                                      </p:cBhvr>
                                      <p:to>
                                        <p:strVal val="visible"/>
                                      </p:to>
                                    </p:set>
                                    <p:anim calcmode="lin" valueType="num">
                                      <p:cBhvr>
                                        <p:cTn id="7" dur="500" decel="50000" fill="hold">
                                          <p:stCondLst>
                                            <p:cond delay="0"/>
                                          </p:stCondLst>
                                        </p:cTn>
                                        <p:tgtEl>
                                          <p:spTgt spid="29491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491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4918"/>
                                        </p:tgtEl>
                                        <p:attrNameLst>
                                          <p:attrName>ppt_w</p:attrName>
                                        </p:attrNameLst>
                                      </p:cBhvr>
                                      <p:tavLst>
                                        <p:tav tm="0">
                                          <p:val>
                                            <p:strVal val="#ppt_w*.05"/>
                                          </p:val>
                                        </p:tav>
                                        <p:tav tm="100000">
                                          <p:val>
                                            <p:strVal val="#ppt_w"/>
                                          </p:val>
                                        </p:tav>
                                      </p:tavLst>
                                    </p:anim>
                                    <p:anim calcmode="lin" valueType="num">
                                      <p:cBhvr>
                                        <p:cTn id="10" dur="1000" fill="hold"/>
                                        <p:tgtEl>
                                          <p:spTgt spid="29491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491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491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491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491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94917"/>
                                        </p:tgtEl>
                                        <p:attrNameLst>
                                          <p:attrName>style.visibility</p:attrName>
                                        </p:attrNameLst>
                                      </p:cBhvr>
                                      <p:to>
                                        <p:strVal val="visible"/>
                                      </p:to>
                                    </p:set>
                                    <p:anim calcmode="lin" valueType="num">
                                      <p:cBhvr>
                                        <p:cTn id="31" dur="500" decel="50000" fill="hold">
                                          <p:stCondLst>
                                            <p:cond delay="0"/>
                                          </p:stCondLst>
                                        </p:cTn>
                                        <p:tgtEl>
                                          <p:spTgt spid="294917"/>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94917"/>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94917"/>
                                        </p:tgtEl>
                                        <p:attrNameLst>
                                          <p:attrName>ppt_w</p:attrName>
                                        </p:attrNameLst>
                                      </p:cBhvr>
                                      <p:tavLst>
                                        <p:tav tm="0">
                                          <p:val>
                                            <p:strVal val="#ppt_w*.05"/>
                                          </p:val>
                                        </p:tav>
                                        <p:tav tm="100000">
                                          <p:val>
                                            <p:strVal val="#ppt_w"/>
                                          </p:val>
                                        </p:tav>
                                      </p:tavLst>
                                    </p:anim>
                                    <p:anim calcmode="lin" valueType="num">
                                      <p:cBhvr>
                                        <p:cTn id="34" dur="1000" fill="hold"/>
                                        <p:tgtEl>
                                          <p:spTgt spid="294917"/>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94917"/>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94917"/>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94917"/>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94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Prepared by: Mr. R A Khan, Visiting Faculty</a:t>
            </a:r>
            <a:endParaRPr lang="en-US"/>
          </a:p>
        </p:txBody>
      </p:sp>
      <p:sp>
        <p:nvSpPr>
          <p:cNvPr id="5" name="Slide Number Placeholder 4"/>
          <p:cNvSpPr>
            <a:spLocks noGrp="1"/>
          </p:cNvSpPr>
          <p:nvPr>
            <p:ph type="sldNum" sz="quarter" idx="11"/>
          </p:nvPr>
        </p:nvSpPr>
        <p:spPr/>
        <p:txBody>
          <a:bodyPr/>
          <a:lstStyle/>
          <a:p>
            <a:fld id="{BADD6A65-BA38-4D9A-93E0-B06A993EACBA}" type="slidenum">
              <a:rPr lang="en-US" smtClean="0"/>
              <a:pPr/>
              <a:t>2</a:t>
            </a:fld>
            <a:endParaRPr lang="en-US" dirty="0"/>
          </a:p>
        </p:txBody>
      </p:sp>
      <p:sp>
        <p:nvSpPr>
          <p:cNvPr id="275458" name="Rectangle 2"/>
          <p:cNvSpPr>
            <a:spLocks noGrp="1" noChangeArrowheads="1"/>
          </p:cNvSpPr>
          <p:nvPr>
            <p:ph type="title"/>
          </p:nvPr>
        </p:nvSpPr>
        <p:spPr/>
        <p:txBody>
          <a:bodyPr/>
          <a:lstStyle/>
          <a:p>
            <a:r>
              <a:rPr lang="en-US" sz="3000"/>
              <a:t>Calculating a Beta Coefficient Using Ex Ante Returns</a:t>
            </a:r>
          </a:p>
        </p:txBody>
      </p:sp>
      <p:sp>
        <p:nvSpPr>
          <p:cNvPr id="275459" name="Rectangle 3"/>
          <p:cNvSpPr>
            <a:spLocks noGrp="1" noChangeArrowheads="1"/>
          </p:cNvSpPr>
          <p:nvPr>
            <p:ph type="body" idx="1"/>
          </p:nvPr>
        </p:nvSpPr>
        <p:spPr>
          <a:xfrm>
            <a:off x="457200" y="2057400"/>
            <a:ext cx="8229600" cy="4068763"/>
          </a:xfrm>
        </p:spPr>
        <p:txBody>
          <a:bodyPr/>
          <a:lstStyle/>
          <a:p>
            <a:pPr>
              <a:lnSpc>
                <a:spcPct val="90000"/>
              </a:lnSpc>
            </a:pPr>
            <a:r>
              <a:rPr lang="en-US" sz="2200" dirty="0"/>
              <a:t>Ex Ante means forecast…</a:t>
            </a:r>
          </a:p>
          <a:p>
            <a:pPr>
              <a:lnSpc>
                <a:spcPct val="90000"/>
              </a:lnSpc>
            </a:pPr>
            <a:r>
              <a:rPr lang="en-US" sz="2200" dirty="0"/>
              <a:t>You would use ex ante return data if historical rates of return are somehow not indicative of the kinds of returns the company will produce in the future.</a:t>
            </a:r>
          </a:p>
          <a:p>
            <a:pPr>
              <a:lnSpc>
                <a:spcPct val="90000"/>
              </a:lnSpc>
            </a:pPr>
            <a:r>
              <a:rPr lang="en-US" sz="2200" dirty="0"/>
              <a:t>A good example of this is </a:t>
            </a:r>
            <a:r>
              <a:rPr lang="en-US" sz="2200" dirty="0" smtClean="0"/>
              <a:t>Airlines</a:t>
            </a:r>
            <a:r>
              <a:rPr lang="en-US" sz="2200" dirty="0"/>
              <a:t>, before and after September 11, </a:t>
            </a:r>
            <a:r>
              <a:rPr lang="en-US" sz="2200" dirty="0" smtClean="0"/>
              <a:t>2001 and now Covid-19.   </a:t>
            </a:r>
            <a:r>
              <a:rPr lang="en-US" sz="2200" dirty="0"/>
              <a:t>After the World Trade Centre terrorist attacks, </a:t>
            </a:r>
            <a:r>
              <a:rPr lang="en-US" sz="2200" dirty="0" smtClean="0"/>
              <a:t>and Covid-19 a </a:t>
            </a:r>
            <a:r>
              <a:rPr lang="en-US" sz="2200" dirty="0"/>
              <a:t>fundamental shift in demand for air travel occurred.  The historical returns on airlines are not useful in estimating future returns.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75459">
                                            <p:txEl>
                                              <p:pRg st="1" end="1"/>
                                            </p:txEl>
                                          </p:spTgt>
                                        </p:tgtEl>
                                        <p:attrNameLst>
                                          <p:attrName>style.visibility</p:attrName>
                                        </p:attrNameLst>
                                      </p:cBhvr>
                                      <p:to>
                                        <p:strVal val="visible"/>
                                      </p:to>
                                    </p:set>
                                    <p:anim calcmode="lin" valueType="num">
                                      <p:cBhvr>
                                        <p:cTn id="7" dur="500" decel="50000" fill="hold">
                                          <p:stCondLst>
                                            <p:cond delay="0"/>
                                          </p:stCondLst>
                                        </p:cTn>
                                        <p:tgtEl>
                                          <p:spTgt spid="275459">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5459">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5459">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75459">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5459">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5459">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5459">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545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75459">
                                            <p:txEl>
                                              <p:pRg st="2" end="2"/>
                                            </p:txEl>
                                          </p:spTgt>
                                        </p:tgtEl>
                                        <p:attrNameLst>
                                          <p:attrName>style.visibility</p:attrName>
                                        </p:attrNameLst>
                                      </p:cBhvr>
                                      <p:to>
                                        <p:strVal val="visible"/>
                                      </p:to>
                                    </p:set>
                                    <p:anim calcmode="lin" valueType="num">
                                      <p:cBhvr>
                                        <p:cTn id="19" dur="500" decel="50000" fill="hold">
                                          <p:stCondLst>
                                            <p:cond delay="0"/>
                                          </p:stCondLst>
                                        </p:cTn>
                                        <p:tgtEl>
                                          <p:spTgt spid="275459">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75459">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75459">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75459">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75459">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75459">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75459">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75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Prepared by: Mr. R A Khan, Visiting Faculty</a:t>
            </a:r>
            <a:endParaRPr lang="en-US"/>
          </a:p>
        </p:txBody>
      </p:sp>
      <p:sp>
        <p:nvSpPr>
          <p:cNvPr id="5" name="Slide Number Placeholder 4"/>
          <p:cNvSpPr>
            <a:spLocks noGrp="1"/>
          </p:cNvSpPr>
          <p:nvPr>
            <p:ph type="sldNum" sz="quarter" idx="11"/>
          </p:nvPr>
        </p:nvSpPr>
        <p:spPr/>
        <p:txBody>
          <a:bodyPr/>
          <a:lstStyle/>
          <a:p>
            <a:fld id="{A9CBCF88-4225-44A4-9C40-CFFCDF3E3559}" type="slidenum">
              <a:rPr lang="en-US" smtClean="0"/>
              <a:pPr/>
              <a:t>3</a:t>
            </a:fld>
            <a:endParaRPr lang="en-US" dirty="0"/>
          </a:p>
        </p:txBody>
      </p:sp>
      <p:sp>
        <p:nvSpPr>
          <p:cNvPr id="276482" name="Rectangle 2"/>
          <p:cNvSpPr>
            <a:spLocks noGrp="1" noChangeArrowheads="1"/>
          </p:cNvSpPr>
          <p:nvPr>
            <p:ph type="title"/>
          </p:nvPr>
        </p:nvSpPr>
        <p:spPr/>
        <p:txBody>
          <a:bodyPr/>
          <a:lstStyle/>
          <a:p>
            <a:r>
              <a:rPr lang="en-US" dirty="0" smtClean="0"/>
              <a:t>Agenda</a:t>
            </a:r>
            <a:endParaRPr lang="en-US" dirty="0"/>
          </a:p>
        </p:txBody>
      </p:sp>
      <p:sp>
        <p:nvSpPr>
          <p:cNvPr id="276483" name="Rectangle 3"/>
          <p:cNvSpPr>
            <a:spLocks noGrp="1" noChangeArrowheads="1"/>
          </p:cNvSpPr>
          <p:nvPr>
            <p:ph type="body" idx="1"/>
          </p:nvPr>
        </p:nvSpPr>
        <p:spPr>
          <a:xfrm>
            <a:off x="457200" y="1828800"/>
            <a:ext cx="8229600" cy="4297363"/>
          </a:xfrm>
        </p:spPr>
        <p:txBody>
          <a:bodyPr/>
          <a:lstStyle/>
          <a:p>
            <a:r>
              <a:rPr lang="en-US"/>
              <a:t>The beta coefficient</a:t>
            </a:r>
          </a:p>
          <a:p>
            <a:r>
              <a:rPr lang="en-US"/>
              <a:t>The formula approach to beta measurement using ex ante returns</a:t>
            </a:r>
          </a:p>
          <a:p>
            <a:pPr lvl="1"/>
            <a:r>
              <a:rPr lang="en-US"/>
              <a:t>Ex ante returns</a:t>
            </a:r>
          </a:p>
          <a:p>
            <a:pPr lvl="1"/>
            <a:r>
              <a:rPr lang="en-US"/>
              <a:t>Finding the expected return</a:t>
            </a:r>
          </a:p>
          <a:p>
            <a:pPr lvl="1"/>
            <a:r>
              <a:rPr lang="en-US"/>
              <a:t>Determining variance and standard deviation</a:t>
            </a:r>
          </a:p>
          <a:p>
            <a:pPr lvl="1"/>
            <a:r>
              <a:rPr lang="en-US"/>
              <a:t>Finding covariance</a:t>
            </a:r>
          </a:p>
          <a:p>
            <a:pPr lvl="1"/>
            <a:r>
              <a:rPr lang="en-US"/>
              <a:t>Calculating and interpreting the beta coefficient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smtClean="0"/>
              <a:t>Prepared by: Mr. R A Khan, Visiting Faculty</a:t>
            </a:r>
            <a:endParaRPr lang="en-US"/>
          </a:p>
        </p:txBody>
      </p:sp>
      <p:sp>
        <p:nvSpPr>
          <p:cNvPr id="14" name="Slide Number Placeholder 4"/>
          <p:cNvSpPr>
            <a:spLocks noGrp="1"/>
          </p:cNvSpPr>
          <p:nvPr>
            <p:ph type="sldNum" sz="quarter" idx="11"/>
          </p:nvPr>
        </p:nvSpPr>
        <p:spPr/>
        <p:txBody>
          <a:bodyPr/>
          <a:lstStyle/>
          <a:p>
            <a:fld id="{AD005B1C-A36A-4488-A3DB-2CCA40A2AF3C}" type="slidenum">
              <a:rPr lang="en-US" smtClean="0"/>
              <a:pPr/>
              <a:t>4</a:t>
            </a:fld>
            <a:endParaRPr lang="en-US" dirty="0"/>
          </a:p>
        </p:txBody>
      </p:sp>
      <p:sp>
        <p:nvSpPr>
          <p:cNvPr id="277506" name="Rectangle 2"/>
          <p:cNvSpPr>
            <a:spLocks noGrp="1" noChangeArrowheads="1"/>
          </p:cNvSpPr>
          <p:nvPr>
            <p:ph type="title"/>
          </p:nvPr>
        </p:nvSpPr>
        <p:spPr/>
        <p:txBody>
          <a:bodyPr/>
          <a:lstStyle/>
          <a:p>
            <a:r>
              <a:rPr lang="en-US"/>
              <a:t>The Beta Coefficient</a:t>
            </a:r>
          </a:p>
        </p:txBody>
      </p:sp>
      <p:sp>
        <p:nvSpPr>
          <p:cNvPr id="277507" name="Rectangle 3"/>
          <p:cNvSpPr>
            <a:spLocks noGrp="1" noChangeArrowheads="1"/>
          </p:cNvSpPr>
          <p:nvPr>
            <p:ph type="body" idx="1"/>
          </p:nvPr>
        </p:nvSpPr>
        <p:spPr>
          <a:xfrm>
            <a:off x="838200" y="1828800"/>
            <a:ext cx="7693025" cy="4267200"/>
          </a:xfrm>
        </p:spPr>
        <p:txBody>
          <a:bodyPr/>
          <a:lstStyle/>
          <a:p>
            <a:pPr>
              <a:lnSpc>
                <a:spcPct val="80000"/>
              </a:lnSpc>
            </a:pPr>
            <a:r>
              <a:rPr lang="en-US" sz="2000"/>
              <a:t>Under the theory of the Capital Asset Pricing Model total risk is partitioned into two parts:</a:t>
            </a:r>
          </a:p>
          <a:p>
            <a:pPr lvl="1">
              <a:lnSpc>
                <a:spcPct val="80000"/>
              </a:lnSpc>
            </a:pPr>
            <a:r>
              <a:rPr lang="en-US" sz="1800"/>
              <a:t>Systematic risk</a:t>
            </a:r>
          </a:p>
          <a:p>
            <a:pPr lvl="1">
              <a:lnSpc>
                <a:spcPct val="80000"/>
              </a:lnSpc>
            </a:pPr>
            <a:r>
              <a:rPr lang="en-US" sz="1800"/>
              <a:t>Unsystematic risk – diversifiable risk</a:t>
            </a:r>
          </a:p>
          <a:p>
            <a:pPr lvl="1">
              <a:lnSpc>
                <a:spcPct val="80000"/>
              </a:lnSpc>
              <a:buFontTx/>
              <a:buNone/>
            </a:pPr>
            <a:endParaRPr lang="en-US" sz="1800"/>
          </a:p>
          <a:p>
            <a:pPr lvl="1">
              <a:lnSpc>
                <a:spcPct val="80000"/>
              </a:lnSpc>
              <a:buFontTx/>
              <a:buNone/>
            </a:pPr>
            <a:endParaRPr lang="en-US" sz="1800"/>
          </a:p>
          <a:p>
            <a:pPr lvl="1">
              <a:lnSpc>
                <a:spcPct val="80000"/>
              </a:lnSpc>
            </a:pPr>
            <a:endParaRPr lang="en-US" sz="1800"/>
          </a:p>
          <a:p>
            <a:pPr lvl="1">
              <a:lnSpc>
                <a:spcPct val="80000"/>
              </a:lnSpc>
            </a:pPr>
            <a:endParaRPr lang="en-US" sz="1800"/>
          </a:p>
          <a:p>
            <a:pPr lvl="1">
              <a:lnSpc>
                <a:spcPct val="80000"/>
              </a:lnSpc>
            </a:pPr>
            <a:endParaRPr lang="en-US" sz="2000"/>
          </a:p>
          <a:p>
            <a:pPr>
              <a:lnSpc>
                <a:spcPct val="80000"/>
              </a:lnSpc>
            </a:pPr>
            <a:endParaRPr lang="en-US" sz="2200"/>
          </a:p>
          <a:p>
            <a:pPr>
              <a:lnSpc>
                <a:spcPct val="80000"/>
              </a:lnSpc>
            </a:pPr>
            <a:r>
              <a:rPr lang="en-US" sz="2000"/>
              <a:t>Systematic risk is non-diversifiable risk.</a:t>
            </a:r>
          </a:p>
          <a:p>
            <a:pPr>
              <a:lnSpc>
                <a:spcPct val="80000"/>
              </a:lnSpc>
            </a:pPr>
            <a:r>
              <a:rPr lang="en-US" sz="2000"/>
              <a:t>Systematic risk is the only relevant risk to the diversified investor</a:t>
            </a:r>
          </a:p>
          <a:p>
            <a:pPr>
              <a:lnSpc>
                <a:spcPct val="80000"/>
              </a:lnSpc>
            </a:pPr>
            <a:r>
              <a:rPr lang="en-US" sz="2000"/>
              <a:t>The beta coefficient measures systematic risk</a:t>
            </a:r>
          </a:p>
        </p:txBody>
      </p:sp>
      <p:grpSp>
        <p:nvGrpSpPr>
          <p:cNvPr id="2" name="Group 15"/>
          <p:cNvGrpSpPr>
            <a:grpSpLocks/>
          </p:cNvGrpSpPr>
          <p:nvPr/>
        </p:nvGrpSpPr>
        <p:grpSpPr bwMode="auto">
          <a:xfrm>
            <a:off x="2362200" y="3124200"/>
            <a:ext cx="4897438" cy="1368425"/>
            <a:chOff x="1488" y="1968"/>
            <a:chExt cx="3085" cy="862"/>
          </a:xfrm>
        </p:grpSpPr>
        <p:grpSp>
          <p:nvGrpSpPr>
            <p:cNvPr id="3" name="Group 14"/>
            <p:cNvGrpSpPr>
              <a:grpSpLocks/>
            </p:cNvGrpSpPr>
            <p:nvPr/>
          </p:nvGrpSpPr>
          <p:grpSpPr bwMode="auto">
            <a:xfrm>
              <a:off x="1488" y="2195"/>
              <a:ext cx="3085" cy="635"/>
              <a:chOff x="1488" y="2195"/>
              <a:chExt cx="3085" cy="635"/>
            </a:xfrm>
          </p:grpSpPr>
          <p:grpSp>
            <p:nvGrpSpPr>
              <p:cNvPr id="4" name="Group 13"/>
              <p:cNvGrpSpPr>
                <a:grpSpLocks/>
              </p:cNvGrpSpPr>
              <p:nvPr/>
            </p:nvGrpSpPr>
            <p:grpSpPr bwMode="auto">
              <a:xfrm>
                <a:off x="1488" y="2513"/>
                <a:ext cx="3084" cy="317"/>
                <a:chOff x="1488" y="2513"/>
                <a:chExt cx="3084" cy="317"/>
              </a:xfrm>
            </p:grpSpPr>
            <p:sp>
              <p:nvSpPr>
                <p:cNvPr id="277511" name="Rectangle 7"/>
                <p:cNvSpPr>
                  <a:spLocks noChangeArrowheads="1"/>
                </p:cNvSpPr>
                <p:nvPr/>
              </p:nvSpPr>
              <p:spPr bwMode="auto">
                <a:xfrm>
                  <a:off x="1488" y="2513"/>
                  <a:ext cx="1542" cy="317"/>
                </a:xfrm>
                <a:prstGeom prst="rect">
                  <a:avLst/>
                </a:prstGeom>
                <a:solidFill>
                  <a:srgbClr val="CCFFCC"/>
                </a:solidFill>
                <a:ln w="38100">
                  <a:solidFill>
                    <a:schemeClr val="tx1"/>
                  </a:solidFill>
                  <a:miter lim="800000"/>
                  <a:headEnd/>
                  <a:tailEnd/>
                </a:ln>
                <a:effectLst/>
              </p:spPr>
              <p:txBody>
                <a:bodyPr wrap="none" anchor="ctr"/>
                <a:lstStyle/>
                <a:p>
                  <a:endParaRPr lang="en-US"/>
                </a:p>
              </p:txBody>
            </p:sp>
            <p:sp>
              <p:nvSpPr>
                <p:cNvPr id="277512" name="Rectangle 8"/>
                <p:cNvSpPr>
                  <a:spLocks noChangeArrowheads="1"/>
                </p:cNvSpPr>
                <p:nvPr/>
              </p:nvSpPr>
              <p:spPr bwMode="auto">
                <a:xfrm>
                  <a:off x="3030" y="2513"/>
                  <a:ext cx="1542" cy="317"/>
                </a:xfrm>
                <a:prstGeom prst="rect">
                  <a:avLst/>
                </a:prstGeom>
                <a:solidFill>
                  <a:schemeClr val="accent1"/>
                </a:solidFill>
                <a:ln w="38100">
                  <a:solidFill>
                    <a:schemeClr val="tx1"/>
                  </a:solidFill>
                  <a:miter lim="800000"/>
                  <a:headEnd/>
                  <a:tailEnd/>
                </a:ln>
                <a:effectLst/>
              </p:spPr>
              <p:txBody>
                <a:bodyPr wrap="none" anchor="ctr"/>
                <a:lstStyle/>
                <a:p>
                  <a:endParaRPr lang="en-US"/>
                </a:p>
              </p:txBody>
            </p:sp>
            <p:sp>
              <p:nvSpPr>
                <p:cNvPr id="277513" name="Text Box 9"/>
                <p:cNvSpPr txBox="1">
                  <a:spLocks noChangeArrowheads="1"/>
                </p:cNvSpPr>
                <p:nvPr/>
              </p:nvSpPr>
              <p:spPr bwMode="auto">
                <a:xfrm>
                  <a:off x="1624" y="2558"/>
                  <a:ext cx="1270" cy="231"/>
                </a:xfrm>
                <a:prstGeom prst="rect">
                  <a:avLst/>
                </a:prstGeom>
                <a:noFill/>
                <a:ln w="9525">
                  <a:noFill/>
                  <a:miter lim="800000"/>
                  <a:headEnd/>
                  <a:tailEnd/>
                </a:ln>
                <a:effectLst/>
              </p:spPr>
              <p:txBody>
                <a:bodyPr>
                  <a:spAutoFit/>
                </a:bodyPr>
                <a:lstStyle/>
                <a:p>
                  <a:pPr eaLnBrk="0" hangingPunct="0">
                    <a:spcBef>
                      <a:spcPct val="50000"/>
                    </a:spcBef>
                  </a:pPr>
                  <a:r>
                    <a:rPr lang="en-US"/>
                    <a:t>Systematic Risk</a:t>
                  </a:r>
                </a:p>
              </p:txBody>
            </p:sp>
            <p:sp>
              <p:nvSpPr>
                <p:cNvPr id="277514" name="Text Box 10"/>
                <p:cNvSpPr txBox="1">
                  <a:spLocks noChangeArrowheads="1"/>
                </p:cNvSpPr>
                <p:nvPr/>
              </p:nvSpPr>
              <p:spPr bwMode="auto">
                <a:xfrm>
                  <a:off x="3121" y="2558"/>
                  <a:ext cx="1361" cy="231"/>
                </a:xfrm>
                <a:prstGeom prst="rect">
                  <a:avLst/>
                </a:prstGeom>
                <a:noFill/>
                <a:ln w="9525">
                  <a:noFill/>
                  <a:miter lim="800000"/>
                  <a:headEnd/>
                  <a:tailEnd/>
                </a:ln>
                <a:effectLst/>
              </p:spPr>
              <p:txBody>
                <a:bodyPr>
                  <a:spAutoFit/>
                </a:bodyPr>
                <a:lstStyle/>
                <a:p>
                  <a:pPr eaLnBrk="0" hangingPunct="0">
                    <a:spcBef>
                      <a:spcPct val="50000"/>
                    </a:spcBef>
                  </a:pPr>
                  <a:r>
                    <a:rPr lang="en-US"/>
                    <a:t>Unsystematic Risk</a:t>
                  </a:r>
                </a:p>
              </p:txBody>
            </p:sp>
          </p:grpSp>
          <p:sp>
            <p:nvSpPr>
              <p:cNvPr id="277515" name="AutoShape 11"/>
              <p:cNvSpPr>
                <a:spLocks/>
              </p:cNvSpPr>
              <p:nvPr/>
            </p:nvSpPr>
            <p:spPr bwMode="auto">
              <a:xfrm rot="16200000">
                <a:off x="2940" y="789"/>
                <a:ext cx="227" cy="3039"/>
              </a:xfrm>
              <a:prstGeom prst="rightBrace">
                <a:avLst>
                  <a:gd name="adj1" fmla="val 111564"/>
                  <a:gd name="adj2" fmla="val 50000"/>
                </a:avLst>
              </a:prstGeom>
              <a:noFill/>
              <a:ln w="9525">
                <a:solidFill>
                  <a:schemeClr val="bg1"/>
                </a:solidFill>
                <a:round/>
                <a:headEnd/>
                <a:tailEnd/>
              </a:ln>
              <a:effectLst/>
            </p:spPr>
            <p:txBody>
              <a:bodyPr wrap="none" anchor="ctr"/>
              <a:lstStyle/>
              <a:p>
                <a:endParaRPr lang="en-US"/>
              </a:p>
            </p:txBody>
          </p:sp>
        </p:grpSp>
        <p:sp>
          <p:nvSpPr>
            <p:cNvPr id="277516" name="Text Box 12"/>
            <p:cNvSpPr txBox="1">
              <a:spLocks noChangeArrowheads="1"/>
            </p:cNvSpPr>
            <p:nvPr/>
          </p:nvSpPr>
          <p:spPr bwMode="auto">
            <a:xfrm>
              <a:off x="1987" y="1968"/>
              <a:ext cx="2132" cy="231"/>
            </a:xfrm>
            <a:prstGeom prst="rect">
              <a:avLst/>
            </a:prstGeom>
            <a:noFill/>
            <a:ln w="9525">
              <a:noFill/>
              <a:miter lim="800000"/>
              <a:headEnd/>
              <a:tailEnd/>
            </a:ln>
            <a:effectLst/>
          </p:spPr>
          <p:txBody>
            <a:bodyPr>
              <a:spAutoFit/>
            </a:bodyPr>
            <a:lstStyle/>
            <a:p>
              <a:pPr eaLnBrk="0" hangingPunct="0">
                <a:spcBef>
                  <a:spcPct val="50000"/>
                </a:spcBef>
              </a:pPr>
              <a:r>
                <a:rPr lang="en-US" b="1">
                  <a:solidFill>
                    <a:schemeClr val="folHlink"/>
                  </a:solidFill>
                </a:rPr>
                <a:t>Total Risk of the Investment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77507">
                                            <p:txEl>
                                              <p:pRg st="9" end="9"/>
                                            </p:txEl>
                                          </p:spTgt>
                                        </p:tgtEl>
                                        <p:attrNameLst>
                                          <p:attrName>style.visibility</p:attrName>
                                        </p:attrNameLst>
                                      </p:cBhvr>
                                      <p:to>
                                        <p:strVal val="visible"/>
                                      </p:to>
                                    </p:set>
                                    <p:anim calcmode="lin" valueType="num">
                                      <p:cBhvr>
                                        <p:cTn id="19" dur="500" decel="50000" fill="hold">
                                          <p:stCondLst>
                                            <p:cond delay="0"/>
                                          </p:stCondLst>
                                        </p:cTn>
                                        <p:tgtEl>
                                          <p:spTgt spid="277507">
                                            <p:txEl>
                                              <p:pRg st="9" end="9"/>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77507">
                                            <p:txEl>
                                              <p:pRg st="9" end="9"/>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77507">
                                            <p:txEl>
                                              <p:pRg st="9" end="9"/>
                                            </p:txEl>
                                          </p:spTgt>
                                        </p:tgtEl>
                                        <p:attrNameLst>
                                          <p:attrName>ppt_w</p:attrName>
                                        </p:attrNameLst>
                                      </p:cBhvr>
                                      <p:tavLst>
                                        <p:tav tm="0">
                                          <p:val>
                                            <p:strVal val="#ppt_w*.05"/>
                                          </p:val>
                                        </p:tav>
                                        <p:tav tm="100000">
                                          <p:val>
                                            <p:strVal val="#ppt_w"/>
                                          </p:val>
                                        </p:tav>
                                      </p:tavLst>
                                    </p:anim>
                                    <p:anim calcmode="lin" valueType="num">
                                      <p:cBhvr>
                                        <p:cTn id="22" dur="1000" fill="hold"/>
                                        <p:tgtEl>
                                          <p:spTgt spid="277507">
                                            <p:txEl>
                                              <p:pRg st="9" end="9"/>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77507">
                                            <p:txEl>
                                              <p:pRg st="9" end="9"/>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77507">
                                            <p:txEl>
                                              <p:pRg st="9" end="9"/>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77507">
                                            <p:txEl>
                                              <p:pRg st="9" end="9"/>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77507">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77507">
                                            <p:txEl>
                                              <p:pRg st="10" end="10"/>
                                            </p:txEl>
                                          </p:spTgt>
                                        </p:tgtEl>
                                        <p:attrNameLst>
                                          <p:attrName>style.visibility</p:attrName>
                                        </p:attrNameLst>
                                      </p:cBhvr>
                                      <p:to>
                                        <p:strVal val="visible"/>
                                      </p:to>
                                    </p:set>
                                    <p:anim calcmode="lin" valueType="num">
                                      <p:cBhvr>
                                        <p:cTn id="31" dur="500" decel="50000" fill="hold">
                                          <p:stCondLst>
                                            <p:cond delay="0"/>
                                          </p:stCondLst>
                                        </p:cTn>
                                        <p:tgtEl>
                                          <p:spTgt spid="277507">
                                            <p:txEl>
                                              <p:pRg st="10" end="10"/>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77507">
                                            <p:txEl>
                                              <p:pRg st="10" end="10"/>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77507">
                                            <p:txEl>
                                              <p:pRg st="10" end="10"/>
                                            </p:txEl>
                                          </p:spTgt>
                                        </p:tgtEl>
                                        <p:attrNameLst>
                                          <p:attrName>ppt_w</p:attrName>
                                        </p:attrNameLst>
                                      </p:cBhvr>
                                      <p:tavLst>
                                        <p:tav tm="0">
                                          <p:val>
                                            <p:strVal val="#ppt_w*.05"/>
                                          </p:val>
                                        </p:tav>
                                        <p:tav tm="100000">
                                          <p:val>
                                            <p:strVal val="#ppt_w"/>
                                          </p:val>
                                        </p:tav>
                                      </p:tavLst>
                                    </p:anim>
                                    <p:anim calcmode="lin" valueType="num">
                                      <p:cBhvr>
                                        <p:cTn id="34" dur="1000" fill="hold"/>
                                        <p:tgtEl>
                                          <p:spTgt spid="277507">
                                            <p:txEl>
                                              <p:pRg st="10" end="10"/>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77507">
                                            <p:txEl>
                                              <p:pRg st="10" end="10"/>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77507">
                                            <p:txEl>
                                              <p:pRg st="10" end="10"/>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77507">
                                            <p:txEl>
                                              <p:pRg st="10" end="10"/>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77507">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77507">
                                            <p:txEl>
                                              <p:pRg st="11" end="11"/>
                                            </p:txEl>
                                          </p:spTgt>
                                        </p:tgtEl>
                                        <p:attrNameLst>
                                          <p:attrName>style.visibility</p:attrName>
                                        </p:attrNameLst>
                                      </p:cBhvr>
                                      <p:to>
                                        <p:strVal val="visible"/>
                                      </p:to>
                                    </p:set>
                                    <p:anim calcmode="lin" valueType="num">
                                      <p:cBhvr>
                                        <p:cTn id="43" dur="500" decel="50000" fill="hold">
                                          <p:stCondLst>
                                            <p:cond delay="0"/>
                                          </p:stCondLst>
                                        </p:cTn>
                                        <p:tgtEl>
                                          <p:spTgt spid="277507">
                                            <p:txEl>
                                              <p:pRg st="11" end="11"/>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77507">
                                            <p:txEl>
                                              <p:pRg st="11" end="11"/>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77507">
                                            <p:txEl>
                                              <p:pRg st="11" end="11"/>
                                            </p:txEl>
                                          </p:spTgt>
                                        </p:tgtEl>
                                        <p:attrNameLst>
                                          <p:attrName>ppt_w</p:attrName>
                                        </p:attrNameLst>
                                      </p:cBhvr>
                                      <p:tavLst>
                                        <p:tav tm="0">
                                          <p:val>
                                            <p:strVal val="#ppt_w*.05"/>
                                          </p:val>
                                        </p:tav>
                                        <p:tav tm="100000">
                                          <p:val>
                                            <p:strVal val="#ppt_w"/>
                                          </p:val>
                                        </p:tav>
                                      </p:tavLst>
                                    </p:anim>
                                    <p:anim calcmode="lin" valueType="num">
                                      <p:cBhvr>
                                        <p:cTn id="46" dur="1000" fill="hold"/>
                                        <p:tgtEl>
                                          <p:spTgt spid="277507">
                                            <p:txEl>
                                              <p:pRg st="11" end="11"/>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77507">
                                            <p:txEl>
                                              <p:pRg st="11" end="11"/>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77507">
                                            <p:txEl>
                                              <p:pRg st="11" end="11"/>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77507">
                                            <p:txEl>
                                              <p:pRg st="11" end="11"/>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775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smtClean="0"/>
              <a:t>Prepared by: Mr. R A Khan, Visiting Faculty</a:t>
            </a:r>
            <a:endParaRPr lang="en-US"/>
          </a:p>
        </p:txBody>
      </p:sp>
      <p:sp>
        <p:nvSpPr>
          <p:cNvPr id="8" name="Slide Number Placeholder 4"/>
          <p:cNvSpPr>
            <a:spLocks noGrp="1"/>
          </p:cNvSpPr>
          <p:nvPr>
            <p:ph type="sldNum" sz="quarter" idx="11"/>
          </p:nvPr>
        </p:nvSpPr>
        <p:spPr/>
        <p:txBody>
          <a:bodyPr/>
          <a:lstStyle/>
          <a:p>
            <a:r>
              <a:rPr lang="en-US" dirty="0" smtClean="0"/>
              <a:t> </a:t>
            </a:r>
            <a:fld id="{1FD4AFDB-E4E5-4C77-8439-EF816EE07C14}" type="slidenum">
              <a:rPr lang="en-US"/>
              <a:pPr/>
              <a:t>5</a:t>
            </a:fld>
            <a:endParaRPr lang="en-US" dirty="0"/>
          </a:p>
        </p:txBody>
      </p:sp>
      <p:sp>
        <p:nvSpPr>
          <p:cNvPr id="278530" name="Rectangle 2"/>
          <p:cNvSpPr>
            <a:spLocks noGrp="1" noChangeArrowheads="1"/>
          </p:cNvSpPr>
          <p:nvPr>
            <p:ph type="title"/>
          </p:nvPr>
        </p:nvSpPr>
        <p:spPr/>
        <p:txBody>
          <a:bodyPr/>
          <a:lstStyle/>
          <a:p>
            <a:r>
              <a:rPr lang="en-US"/>
              <a:t>The Beta Coefficient</a:t>
            </a:r>
            <a:br>
              <a:rPr lang="en-US"/>
            </a:br>
            <a:r>
              <a:rPr lang="en-US" sz="2000">
                <a:solidFill>
                  <a:schemeClr val="folHlink"/>
                </a:solidFill>
              </a:rPr>
              <a:t>The Formula</a:t>
            </a:r>
            <a:endParaRPr lang="en-US"/>
          </a:p>
        </p:txBody>
      </p:sp>
      <p:graphicFrame>
        <p:nvGraphicFramePr>
          <p:cNvPr id="278531" name="Object 3"/>
          <p:cNvGraphicFramePr>
            <a:graphicFrameLocks noChangeAspect="1"/>
          </p:cNvGraphicFramePr>
          <p:nvPr>
            <p:ph idx="1"/>
          </p:nvPr>
        </p:nvGraphicFramePr>
        <p:xfrm>
          <a:off x="1371600" y="1981200"/>
          <a:ext cx="6254750" cy="1211263"/>
        </p:xfrm>
        <a:graphic>
          <a:graphicData uri="http://schemas.openxmlformats.org/presentationml/2006/ole">
            <p:oleObj spid="_x0000_s1026" name="Equation" r:id="rId4" imgW="4394160" imgH="850680" progId="Equation.3">
              <p:embed/>
            </p:oleObj>
          </a:graphicData>
        </a:graphic>
      </p:graphicFrame>
      <p:grpSp>
        <p:nvGrpSpPr>
          <p:cNvPr id="2" name="Group 4"/>
          <p:cNvGrpSpPr>
            <a:grpSpLocks/>
          </p:cNvGrpSpPr>
          <p:nvPr/>
        </p:nvGrpSpPr>
        <p:grpSpPr bwMode="auto">
          <a:xfrm>
            <a:off x="1600200" y="3810000"/>
            <a:ext cx="4491038" cy="1716088"/>
            <a:chOff x="1200" y="1751"/>
            <a:chExt cx="2829" cy="1081"/>
          </a:xfrm>
        </p:grpSpPr>
        <p:graphicFrame>
          <p:nvGraphicFramePr>
            <p:cNvPr id="278533" name="Object 5"/>
            <p:cNvGraphicFramePr>
              <a:graphicFrameLocks noChangeAspect="1"/>
            </p:cNvGraphicFramePr>
            <p:nvPr/>
          </p:nvGraphicFramePr>
          <p:xfrm>
            <a:off x="2016" y="1751"/>
            <a:ext cx="2013" cy="1081"/>
          </p:xfrm>
          <a:graphic>
            <a:graphicData uri="http://schemas.openxmlformats.org/presentationml/2006/ole">
              <p:oleObj spid="_x0000_s1027" name="Equation" r:id="rId5" imgW="1676160" imgH="901440" progId="Equation.3">
                <p:embed/>
              </p:oleObj>
            </a:graphicData>
          </a:graphic>
        </p:graphicFrame>
        <p:sp>
          <p:nvSpPr>
            <p:cNvPr id="278534" name="Text Box 6"/>
            <p:cNvSpPr txBox="1">
              <a:spLocks noChangeArrowheads="1"/>
            </p:cNvSpPr>
            <p:nvPr/>
          </p:nvSpPr>
          <p:spPr bwMode="auto">
            <a:xfrm>
              <a:off x="1200" y="2188"/>
              <a:ext cx="672" cy="212"/>
            </a:xfrm>
            <a:prstGeom prst="rect">
              <a:avLst/>
            </a:prstGeom>
            <a:noFill/>
            <a:ln w="9525">
              <a:noFill/>
              <a:miter lim="800000"/>
              <a:headEnd/>
              <a:tailEnd/>
            </a:ln>
            <a:effectLst/>
          </p:spPr>
          <p:txBody>
            <a:bodyPr>
              <a:spAutoFit/>
            </a:bodyPr>
            <a:lstStyle/>
            <a:p>
              <a:pPr>
                <a:spcBef>
                  <a:spcPct val="50000"/>
                </a:spcBef>
              </a:pPr>
              <a:r>
                <a:rPr lang="en-US" sz="1600" b="1">
                  <a:solidFill>
                    <a:schemeClr val="bg1"/>
                  </a:solidFill>
                </a:rPr>
                <a:t>[9-7]</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Prepared by: Mr. R A Khan, Visiting Faculty</a:t>
            </a:r>
            <a:endParaRPr lang="en-US"/>
          </a:p>
        </p:txBody>
      </p:sp>
      <p:sp>
        <p:nvSpPr>
          <p:cNvPr id="6" name="Slide Number Placeholder 4"/>
          <p:cNvSpPr>
            <a:spLocks noGrp="1"/>
          </p:cNvSpPr>
          <p:nvPr>
            <p:ph type="sldNum" sz="quarter" idx="11"/>
          </p:nvPr>
        </p:nvSpPr>
        <p:spPr/>
        <p:txBody>
          <a:bodyPr/>
          <a:lstStyle/>
          <a:p>
            <a:r>
              <a:rPr lang="en-US" dirty="0" smtClean="0"/>
              <a:t> </a:t>
            </a:r>
            <a:fld id="{363CDAD2-722C-4B27-A201-E6619090668B}" type="slidenum">
              <a:rPr lang="en-US"/>
              <a:pPr/>
              <a:t>6</a:t>
            </a:fld>
            <a:endParaRPr lang="en-US" dirty="0"/>
          </a:p>
        </p:txBody>
      </p:sp>
      <p:sp>
        <p:nvSpPr>
          <p:cNvPr id="279554" name="Rectangle 2"/>
          <p:cNvSpPr>
            <a:spLocks noGrp="1" noChangeArrowheads="1"/>
          </p:cNvSpPr>
          <p:nvPr>
            <p:ph type="title"/>
          </p:nvPr>
        </p:nvSpPr>
        <p:spPr/>
        <p:txBody>
          <a:bodyPr/>
          <a:lstStyle/>
          <a:p>
            <a:r>
              <a:rPr lang="en-US"/>
              <a:t>The Term – “Relevant Risk”</a:t>
            </a:r>
          </a:p>
        </p:txBody>
      </p:sp>
      <p:sp>
        <p:nvSpPr>
          <p:cNvPr id="279555" name="Rectangle 3"/>
          <p:cNvSpPr>
            <a:spLocks noGrp="1" noChangeArrowheads="1"/>
          </p:cNvSpPr>
          <p:nvPr>
            <p:ph type="body" idx="1"/>
          </p:nvPr>
        </p:nvSpPr>
        <p:spPr>
          <a:xfrm>
            <a:off x="457200" y="1981200"/>
            <a:ext cx="8229600" cy="4144963"/>
          </a:xfrm>
        </p:spPr>
        <p:txBody>
          <a:bodyPr/>
          <a:lstStyle/>
          <a:p>
            <a:pPr>
              <a:lnSpc>
                <a:spcPct val="80000"/>
              </a:lnSpc>
            </a:pPr>
            <a:r>
              <a:rPr lang="en-US" sz="1700"/>
              <a:t>What does the term “relevant risk” mean in the context of the CAPM?</a:t>
            </a:r>
          </a:p>
          <a:p>
            <a:pPr lvl="1">
              <a:lnSpc>
                <a:spcPct val="80000"/>
              </a:lnSpc>
            </a:pPr>
            <a:r>
              <a:rPr lang="en-US" sz="1800"/>
              <a:t>It is generally assumed that all investors are wealth maximizing risk averse people</a:t>
            </a:r>
          </a:p>
          <a:p>
            <a:pPr lvl="1">
              <a:lnSpc>
                <a:spcPct val="80000"/>
              </a:lnSpc>
            </a:pPr>
            <a:r>
              <a:rPr lang="en-US" sz="1800"/>
              <a:t>It is also assumed that the markets where these people trade are highly efficient</a:t>
            </a:r>
          </a:p>
          <a:p>
            <a:pPr lvl="1">
              <a:lnSpc>
                <a:spcPct val="80000"/>
              </a:lnSpc>
            </a:pPr>
            <a:r>
              <a:rPr lang="en-US" sz="1800"/>
              <a:t>In a highly efficient market, the prices of all the securities adjust instantly to cause the expected return of the investment to equal the required return</a:t>
            </a:r>
          </a:p>
          <a:p>
            <a:pPr lvl="1">
              <a:lnSpc>
                <a:spcPct val="80000"/>
              </a:lnSpc>
            </a:pPr>
            <a:r>
              <a:rPr lang="en-US" sz="1800"/>
              <a:t>When E(r) = R(r)  then the market price of the stock equals its inherent worth (intrinsic value)</a:t>
            </a:r>
          </a:p>
          <a:p>
            <a:pPr lvl="1">
              <a:lnSpc>
                <a:spcPct val="80000"/>
              </a:lnSpc>
            </a:pPr>
            <a:r>
              <a:rPr lang="en-US" sz="1800" u="sng"/>
              <a:t>In this perfect world, the R(r) then will justly and appropriately compensate the investor only for the risk that they perceive as relevant…</a:t>
            </a:r>
          </a:p>
          <a:p>
            <a:pPr lvl="1">
              <a:lnSpc>
                <a:spcPct val="80000"/>
              </a:lnSpc>
            </a:pPr>
            <a:r>
              <a:rPr lang="en-US" sz="1800" u="sng"/>
              <a:t>Hence investors are only rewarded for systematic risk.</a:t>
            </a:r>
          </a:p>
          <a:p>
            <a:pPr lvl="1">
              <a:lnSpc>
                <a:spcPct val="80000"/>
              </a:lnSpc>
              <a:buFontTx/>
              <a:buNone/>
            </a:pPr>
            <a:endParaRPr lang="en-US" sz="1800" u="sng"/>
          </a:p>
        </p:txBody>
      </p:sp>
      <p:sp>
        <p:nvSpPr>
          <p:cNvPr id="279556" name="Text Box 4"/>
          <p:cNvSpPr txBox="1">
            <a:spLocks noChangeArrowheads="1"/>
          </p:cNvSpPr>
          <p:nvPr/>
        </p:nvSpPr>
        <p:spPr bwMode="auto">
          <a:xfrm>
            <a:off x="1143000" y="5562600"/>
            <a:ext cx="7391400" cy="527050"/>
          </a:xfrm>
          <a:prstGeom prst="rect">
            <a:avLst/>
          </a:prstGeom>
          <a:solidFill>
            <a:srgbClr val="FFFF99"/>
          </a:solidFill>
          <a:ln w="9525">
            <a:solidFill>
              <a:srgbClr val="FFCC00"/>
            </a:solidFill>
            <a:miter lim="800000"/>
            <a:headEnd/>
            <a:tailEnd/>
          </a:ln>
          <a:effectLst/>
        </p:spPr>
        <p:txBody>
          <a:bodyPr>
            <a:spAutoFit/>
          </a:bodyPr>
          <a:lstStyle/>
          <a:p>
            <a:pPr>
              <a:spcBef>
                <a:spcPct val="50000"/>
              </a:spcBef>
            </a:pPr>
            <a:r>
              <a:rPr lang="en-US" sz="1400" b="1"/>
              <a:t>NOTE:  The amount of systematic risk varies by investment.  High systematic risk occurs when R-square is high, and the beta coefficient is greater than 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9555">
                                            <p:txEl>
                                              <p:pRg st="1" end="1"/>
                                            </p:txEl>
                                          </p:spTgt>
                                        </p:tgtEl>
                                        <p:attrNameLst>
                                          <p:attrName>style.visibility</p:attrName>
                                        </p:attrNameLst>
                                      </p:cBhvr>
                                      <p:to>
                                        <p:strVal val="visible"/>
                                      </p:to>
                                    </p:set>
                                    <p:animEffect transition="in" filter="blinds(horizontal)">
                                      <p:cBhvr>
                                        <p:cTn id="7" dur="500"/>
                                        <p:tgtEl>
                                          <p:spTgt spid="279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9555">
                                            <p:txEl>
                                              <p:pRg st="2" end="2"/>
                                            </p:txEl>
                                          </p:spTgt>
                                        </p:tgtEl>
                                        <p:attrNameLst>
                                          <p:attrName>style.visibility</p:attrName>
                                        </p:attrNameLst>
                                      </p:cBhvr>
                                      <p:to>
                                        <p:strVal val="visible"/>
                                      </p:to>
                                    </p:set>
                                    <p:animEffect transition="in" filter="blinds(horizontal)">
                                      <p:cBhvr>
                                        <p:cTn id="12" dur="500"/>
                                        <p:tgtEl>
                                          <p:spTgt spid="279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9555">
                                            <p:txEl>
                                              <p:pRg st="3" end="3"/>
                                            </p:txEl>
                                          </p:spTgt>
                                        </p:tgtEl>
                                        <p:attrNameLst>
                                          <p:attrName>style.visibility</p:attrName>
                                        </p:attrNameLst>
                                      </p:cBhvr>
                                      <p:to>
                                        <p:strVal val="visible"/>
                                      </p:to>
                                    </p:set>
                                    <p:animEffect transition="in" filter="blinds(horizontal)">
                                      <p:cBhvr>
                                        <p:cTn id="17" dur="500"/>
                                        <p:tgtEl>
                                          <p:spTgt spid="2795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9555">
                                            <p:txEl>
                                              <p:pRg st="4" end="4"/>
                                            </p:txEl>
                                          </p:spTgt>
                                        </p:tgtEl>
                                        <p:attrNameLst>
                                          <p:attrName>style.visibility</p:attrName>
                                        </p:attrNameLst>
                                      </p:cBhvr>
                                      <p:to>
                                        <p:strVal val="visible"/>
                                      </p:to>
                                    </p:set>
                                    <p:animEffect transition="in" filter="blinds(horizontal)">
                                      <p:cBhvr>
                                        <p:cTn id="22" dur="500"/>
                                        <p:tgtEl>
                                          <p:spTgt spid="2795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9555">
                                            <p:txEl>
                                              <p:pRg st="5" end="5"/>
                                            </p:txEl>
                                          </p:spTgt>
                                        </p:tgtEl>
                                        <p:attrNameLst>
                                          <p:attrName>style.visibility</p:attrName>
                                        </p:attrNameLst>
                                      </p:cBhvr>
                                      <p:to>
                                        <p:strVal val="visible"/>
                                      </p:to>
                                    </p:set>
                                    <p:animEffect transition="in" filter="blinds(horizontal)">
                                      <p:cBhvr>
                                        <p:cTn id="27" dur="500"/>
                                        <p:tgtEl>
                                          <p:spTgt spid="2795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9555">
                                            <p:txEl>
                                              <p:pRg st="6" end="6"/>
                                            </p:txEl>
                                          </p:spTgt>
                                        </p:tgtEl>
                                        <p:attrNameLst>
                                          <p:attrName>style.visibility</p:attrName>
                                        </p:attrNameLst>
                                      </p:cBhvr>
                                      <p:to>
                                        <p:strVal val="visible"/>
                                      </p:to>
                                    </p:set>
                                    <p:animEffect transition="in" filter="blinds(horizontal)">
                                      <p:cBhvr>
                                        <p:cTn id="32" dur="500"/>
                                        <p:tgtEl>
                                          <p:spTgt spid="279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Prepared by: Mr. R A Khan, Visiting Faculty</a:t>
            </a:r>
            <a:endParaRPr lang="en-US"/>
          </a:p>
        </p:txBody>
      </p:sp>
      <p:sp>
        <p:nvSpPr>
          <p:cNvPr id="5" name="Slide Number Placeholder 4"/>
          <p:cNvSpPr>
            <a:spLocks noGrp="1"/>
          </p:cNvSpPr>
          <p:nvPr>
            <p:ph type="sldNum" sz="quarter" idx="11"/>
          </p:nvPr>
        </p:nvSpPr>
        <p:spPr/>
        <p:txBody>
          <a:bodyPr/>
          <a:lstStyle/>
          <a:p>
            <a:fld id="{167EAC47-F2FB-430B-9B1A-61B13405220C}" type="slidenum">
              <a:rPr lang="en-US" smtClean="0"/>
              <a:pPr/>
              <a:t>7</a:t>
            </a:fld>
            <a:endParaRPr lang="en-US" dirty="0"/>
          </a:p>
        </p:txBody>
      </p:sp>
      <p:sp>
        <p:nvSpPr>
          <p:cNvPr id="280578" name="Rectangle 2"/>
          <p:cNvSpPr>
            <a:spLocks noGrp="1" noChangeArrowheads="1"/>
          </p:cNvSpPr>
          <p:nvPr>
            <p:ph type="title"/>
          </p:nvPr>
        </p:nvSpPr>
        <p:spPr/>
        <p:txBody>
          <a:bodyPr/>
          <a:lstStyle/>
          <a:p>
            <a:r>
              <a:rPr lang="en-US" sz="3000"/>
              <a:t>The Proportion of Total Risk that is Systematic</a:t>
            </a:r>
          </a:p>
        </p:txBody>
      </p:sp>
      <p:sp>
        <p:nvSpPr>
          <p:cNvPr id="280579" name="Rectangle 3"/>
          <p:cNvSpPr>
            <a:spLocks noGrp="1" noChangeArrowheads="1"/>
          </p:cNvSpPr>
          <p:nvPr>
            <p:ph type="body" idx="1"/>
          </p:nvPr>
        </p:nvSpPr>
        <p:spPr>
          <a:xfrm>
            <a:off x="838200" y="1752600"/>
            <a:ext cx="7693025" cy="4419600"/>
          </a:xfrm>
        </p:spPr>
        <p:txBody>
          <a:bodyPr/>
          <a:lstStyle/>
          <a:p>
            <a:pPr>
              <a:lnSpc>
                <a:spcPct val="80000"/>
              </a:lnSpc>
            </a:pPr>
            <a:r>
              <a:rPr lang="en-US" sz="2000"/>
              <a:t>Every investment in the financial markets vary with respect to the percentage of total risk that is systematic.</a:t>
            </a:r>
          </a:p>
          <a:p>
            <a:pPr>
              <a:lnSpc>
                <a:spcPct val="80000"/>
              </a:lnSpc>
              <a:buFontTx/>
              <a:buNone/>
            </a:pPr>
            <a:endParaRPr lang="en-US" sz="2000"/>
          </a:p>
          <a:p>
            <a:pPr>
              <a:lnSpc>
                <a:spcPct val="80000"/>
              </a:lnSpc>
            </a:pPr>
            <a:r>
              <a:rPr lang="en-US" sz="2000"/>
              <a:t>Some stocks have virtually </a:t>
            </a:r>
            <a:r>
              <a:rPr lang="en-US" sz="2000" u="sng"/>
              <a:t>no systematic</a:t>
            </a:r>
            <a:r>
              <a:rPr lang="en-US" sz="2000"/>
              <a:t> risk.</a:t>
            </a:r>
          </a:p>
          <a:p>
            <a:pPr lvl="1">
              <a:lnSpc>
                <a:spcPct val="80000"/>
              </a:lnSpc>
            </a:pPr>
            <a:r>
              <a:rPr lang="en-US" sz="1800"/>
              <a:t>Such stocks are not influenced by the health of the economy in general…their financial results are predominantly influenced by company-specific factors.</a:t>
            </a:r>
          </a:p>
          <a:p>
            <a:pPr lvl="1">
              <a:lnSpc>
                <a:spcPct val="80000"/>
              </a:lnSpc>
            </a:pPr>
            <a:r>
              <a:rPr lang="en-US" sz="1800"/>
              <a:t>An example is cigarette companies…people consume cigarettes because they are addicted…so it doesn’t matter whether the economy is healthy or not…they just continue to smoke.</a:t>
            </a:r>
          </a:p>
          <a:p>
            <a:pPr>
              <a:lnSpc>
                <a:spcPct val="80000"/>
              </a:lnSpc>
            </a:pPr>
            <a:r>
              <a:rPr lang="en-US" sz="2000"/>
              <a:t>Some stocks have a high proportion of their total risk that is systematic</a:t>
            </a:r>
          </a:p>
          <a:p>
            <a:pPr lvl="1">
              <a:lnSpc>
                <a:spcPct val="80000"/>
              </a:lnSpc>
            </a:pPr>
            <a:r>
              <a:rPr lang="en-US" sz="1800"/>
              <a:t>Returns on these stocks are strongly influenced by the health of the economy.</a:t>
            </a:r>
          </a:p>
          <a:p>
            <a:pPr lvl="1">
              <a:lnSpc>
                <a:spcPct val="80000"/>
              </a:lnSpc>
            </a:pPr>
            <a:r>
              <a:rPr lang="en-US" sz="1800"/>
              <a:t>Durable goods manufacturers tend to have a high degree of systematic risk.</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Prepared by: Mr. R A Khan, Visiting Faculty</a:t>
            </a:r>
            <a:endParaRPr lang="en-US"/>
          </a:p>
        </p:txBody>
      </p:sp>
      <p:sp>
        <p:nvSpPr>
          <p:cNvPr id="6" name="Slide Number Placeholder 4"/>
          <p:cNvSpPr>
            <a:spLocks noGrp="1"/>
          </p:cNvSpPr>
          <p:nvPr>
            <p:ph type="sldNum" sz="quarter" idx="11"/>
          </p:nvPr>
        </p:nvSpPr>
        <p:spPr/>
        <p:txBody>
          <a:bodyPr/>
          <a:lstStyle/>
          <a:p>
            <a:r>
              <a:rPr lang="en-US" dirty="0" smtClean="0"/>
              <a:t> </a:t>
            </a:r>
            <a:fld id="{0E789D32-D191-40C4-A317-24276441EA6C}" type="slidenum">
              <a:rPr lang="en-US"/>
              <a:pPr/>
              <a:t>8</a:t>
            </a:fld>
            <a:endParaRPr lang="en-US" dirty="0"/>
          </a:p>
        </p:txBody>
      </p:sp>
      <p:sp>
        <p:nvSpPr>
          <p:cNvPr id="281602" name="Rectangle 2"/>
          <p:cNvSpPr>
            <a:spLocks noGrp="1" noChangeArrowheads="1"/>
          </p:cNvSpPr>
          <p:nvPr>
            <p:ph type="title"/>
          </p:nvPr>
        </p:nvSpPr>
        <p:spPr/>
        <p:txBody>
          <a:bodyPr/>
          <a:lstStyle/>
          <a:p>
            <a:r>
              <a:rPr lang="en-US" sz="3000"/>
              <a:t>The Formula Approach to Measuring the Beta</a:t>
            </a:r>
          </a:p>
        </p:txBody>
      </p:sp>
      <p:graphicFrame>
        <p:nvGraphicFramePr>
          <p:cNvPr id="281603" name="Object 3"/>
          <p:cNvGraphicFramePr>
            <a:graphicFrameLocks noChangeAspect="1"/>
          </p:cNvGraphicFramePr>
          <p:nvPr>
            <p:ph idx="1"/>
          </p:nvPr>
        </p:nvGraphicFramePr>
        <p:xfrm>
          <a:off x="2487613" y="1905000"/>
          <a:ext cx="3482975" cy="1287463"/>
        </p:xfrm>
        <a:graphic>
          <a:graphicData uri="http://schemas.openxmlformats.org/presentationml/2006/ole">
            <p:oleObj spid="_x0000_s2050" name="Equation" r:id="rId4" imgW="1168200" imgH="431640" progId="Equation.3">
              <p:embed/>
            </p:oleObj>
          </a:graphicData>
        </a:graphic>
      </p:graphicFrame>
      <p:sp>
        <p:nvSpPr>
          <p:cNvPr id="281604" name="Text Box 4"/>
          <p:cNvSpPr txBox="1">
            <a:spLocks noChangeArrowheads="1"/>
          </p:cNvSpPr>
          <p:nvPr/>
        </p:nvSpPr>
        <p:spPr bwMode="auto">
          <a:xfrm>
            <a:off x="838200" y="3581400"/>
            <a:ext cx="7343775" cy="2289175"/>
          </a:xfrm>
          <a:prstGeom prst="rect">
            <a:avLst/>
          </a:prstGeom>
          <a:noFill/>
          <a:ln w="9525">
            <a:noFill/>
            <a:miter lim="800000"/>
            <a:headEnd/>
            <a:tailEnd/>
          </a:ln>
          <a:effectLst/>
        </p:spPr>
        <p:txBody>
          <a:bodyPr>
            <a:spAutoFit/>
          </a:bodyPr>
          <a:lstStyle/>
          <a:p>
            <a:pPr marL="365125" indent="-365125" eaLnBrk="0" hangingPunct="0">
              <a:spcBef>
                <a:spcPct val="50000"/>
              </a:spcBef>
            </a:pPr>
            <a:r>
              <a:rPr lang="en-US">
                <a:solidFill>
                  <a:schemeClr val="bg1"/>
                </a:solidFill>
              </a:rPr>
              <a:t>	You need to calculate the covariance of the returns between the stock and the market…as well as the variance of the market returns.  To do this you must follow these steps:</a:t>
            </a:r>
          </a:p>
          <a:p>
            <a:pPr marL="808038" lvl="1" indent="-263525" eaLnBrk="0" hangingPunct="0">
              <a:buFontTx/>
              <a:buChar char="•"/>
            </a:pPr>
            <a:r>
              <a:rPr lang="en-US">
                <a:solidFill>
                  <a:schemeClr val="bg1"/>
                </a:solidFill>
              </a:rPr>
              <a:t>Calculate the expected returns for the stock and the market</a:t>
            </a:r>
          </a:p>
          <a:p>
            <a:pPr marL="808038" lvl="1" indent="-263525" eaLnBrk="0" hangingPunct="0">
              <a:buFontTx/>
              <a:buChar char="•"/>
            </a:pPr>
            <a:r>
              <a:rPr lang="en-US">
                <a:solidFill>
                  <a:schemeClr val="bg1"/>
                </a:solidFill>
              </a:rPr>
              <a:t>Using the expected returns for each, measure the variance and standard deviation of both return distributions</a:t>
            </a:r>
          </a:p>
          <a:p>
            <a:pPr marL="808038" lvl="1" indent="-263525" eaLnBrk="0" hangingPunct="0">
              <a:buFontTx/>
              <a:buChar char="•"/>
            </a:pPr>
            <a:r>
              <a:rPr lang="en-US">
                <a:solidFill>
                  <a:schemeClr val="bg1"/>
                </a:solidFill>
              </a:rPr>
              <a:t>Now calculate the covariance</a:t>
            </a:r>
          </a:p>
          <a:p>
            <a:pPr marL="808038" lvl="1" indent="-263525" eaLnBrk="0" hangingPunct="0">
              <a:buFontTx/>
              <a:buChar char="•"/>
            </a:pPr>
            <a:r>
              <a:rPr lang="en-US">
                <a:solidFill>
                  <a:schemeClr val="bg1"/>
                </a:solidFill>
              </a:rPr>
              <a:t>Use the results to calculate the beta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0"/>
          </p:nvPr>
        </p:nvSpPr>
        <p:spPr/>
        <p:txBody>
          <a:bodyPr/>
          <a:lstStyle/>
          <a:p>
            <a:r>
              <a:rPr lang="en-US" smtClean="0"/>
              <a:t>Prepared by: Mr. R A Khan, Visiting Faculty</a:t>
            </a:r>
            <a:endParaRPr lang="en-US"/>
          </a:p>
        </p:txBody>
      </p:sp>
      <p:sp>
        <p:nvSpPr>
          <p:cNvPr id="12" name="Slide Number Placeholder 5"/>
          <p:cNvSpPr>
            <a:spLocks noGrp="1"/>
          </p:cNvSpPr>
          <p:nvPr>
            <p:ph type="sldNum" sz="quarter" idx="11"/>
          </p:nvPr>
        </p:nvSpPr>
        <p:spPr/>
        <p:txBody>
          <a:bodyPr/>
          <a:lstStyle/>
          <a:p>
            <a:fld id="{4EA95745-4833-497A-BBF7-C04D5AEDB3F4}" type="slidenum">
              <a:rPr lang="en-US" smtClean="0"/>
              <a:pPr/>
              <a:t>9</a:t>
            </a:fld>
            <a:endParaRPr lang="en-US" dirty="0"/>
          </a:p>
        </p:txBody>
      </p:sp>
      <p:sp>
        <p:nvSpPr>
          <p:cNvPr id="282626" name="Rectangle 2"/>
          <p:cNvSpPr>
            <a:spLocks noGrp="1" noChangeArrowheads="1"/>
          </p:cNvSpPr>
          <p:nvPr>
            <p:ph type="title"/>
          </p:nvPr>
        </p:nvSpPr>
        <p:spPr/>
        <p:txBody>
          <a:bodyPr/>
          <a:lstStyle/>
          <a:p>
            <a:r>
              <a:rPr lang="en-US" dirty="0"/>
              <a:t>Ex ante Return Data </a:t>
            </a:r>
            <a:br>
              <a:rPr lang="en-US" dirty="0"/>
            </a:br>
            <a:r>
              <a:rPr lang="en-US" sz="2000" dirty="0">
                <a:solidFill>
                  <a:schemeClr val="folHlink"/>
                </a:solidFill>
              </a:rPr>
              <a:t>A Sample </a:t>
            </a:r>
            <a:endParaRPr lang="en-US" dirty="0"/>
          </a:p>
        </p:txBody>
      </p:sp>
      <p:sp>
        <p:nvSpPr>
          <p:cNvPr id="282627" name="Rectangle 3"/>
          <p:cNvSpPr>
            <a:spLocks noGrp="1" noChangeArrowheads="1"/>
          </p:cNvSpPr>
          <p:nvPr>
            <p:ph type="body" sz="half" idx="1"/>
          </p:nvPr>
        </p:nvSpPr>
        <p:spPr>
          <a:xfrm>
            <a:off x="457200" y="1600200"/>
            <a:ext cx="7769225" cy="1033463"/>
          </a:xfrm>
        </p:spPr>
        <p:txBody>
          <a:bodyPr/>
          <a:lstStyle/>
          <a:p>
            <a:pPr algn="ctr">
              <a:buFontTx/>
              <a:buNone/>
            </a:pPr>
            <a:r>
              <a:rPr lang="en-US" sz="1800" i="1"/>
              <a:t>A set of estimates of possible returns and their respective probabilities looks as follows:</a:t>
            </a:r>
          </a:p>
        </p:txBody>
      </p:sp>
      <p:graphicFrame>
        <p:nvGraphicFramePr>
          <p:cNvPr id="282628" name="Object 4"/>
          <p:cNvGraphicFramePr>
            <a:graphicFrameLocks noChangeAspect="1"/>
          </p:cNvGraphicFramePr>
          <p:nvPr>
            <p:ph sz="half" idx="2"/>
          </p:nvPr>
        </p:nvGraphicFramePr>
        <p:xfrm>
          <a:off x="762000" y="2438400"/>
          <a:ext cx="6096000" cy="3048000"/>
        </p:xfrm>
        <a:graphic>
          <a:graphicData uri="http://schemas.openxmlformats.org/presentationml/2006/ole">
            <p:oleObj spid="_x0000_s3074" name="Worksheet" r:id="rId4" imgW="2647860" imgH="1323854" progId="Excel.Sheet.8">
              <p:embed/>
            </p:oleObj>
          </a:graphicData>
        </a:graphic>
      </p:graphicFrame>
      <p:grpSp>
        <p:nvGrpSpPr>
          <p:cNvPr id="2" name="Group 7"/>
          <p:cNvGrpSpPr>
            <a:grpSpLocks/>
          </p:cNvGrpSpPr>
          <p:nvPr/>
        </p:nvGrpSpPr>
        <p:grpSpPr bwMode="auto">
          <a:xfrm>
            <a:off x="6553200" y="3074988"/>
            <a:ext cx="2362200" cy="2592387"/>
            <a:chOff x="4272" y="1937"/>
            <a:chExt cx="1488" cy="1633"/>
          </a:xfrm>
        </p:grpSpPr>
        <p:sp>
          <p:nvSpPr>
            <p:cNvPr id="282629" name="AutoShape 5"/>
            <p:cNvSpPr>
              <a:spLocks/>
            </p:cNvSpPr>
            <p:nvPr/>
          </p:nvSpPr>
          <p:spPr bwMode="auto">
            <a:xfrm>
              <a:off x="4272" y="2544"/>
              <a:ext cx="288" cy="576"/>
            </a:xfrm>
            <a:prstGeom prst="rightBrace">
              <a:avLst>
                <a:gd name="adj1" fmla="val 16667"/>
                <a:gd name="adj2" fmla="val 50000"/>
              </a:avLst>
            </a:prstGeom>
            <a:noFill/>
            <a:ln w="38100">
              <a:solidFill>
                <a:srgbClr val="A50021"/>
              </a:solidFill>
              <a:round/>
              <a:headEnd/>
              <a:tailEnd/>
            </a:ln>
            <a:effectLst/>
          </p:spPr>
          <p:txBody>
            <a:bodyPr wrap="none" anchor="ctr"/>
            <a:lstStyle/>
            <a:p>
              <a:endParaRPr lang="en-US"/>
            </a:p>
          </p:txBody>
        </p:sp>
        <p:sp>
          <p:nvSpPr>
            <p:cNvPr id="282630" name="Text Box 6"/>
            <p:cNvSpPr txBox="1">
              <a:spLocks noChangeArrowheads="1"/>
            </p:cNvSpPr>
            <p:nvPr/>
          </p:nvSpPr>
          <p:spPr bwMode="auto">
            <a:xfrm>
              <a:off x="4608" y="1937"/>
              <a:ext cx="1152" cy="1633"/>
            </a:xfrm>
            <a:prstGeom prst="rect">
              <a:avLst/>
            </a:prstGeom>
            <a:solidFill>
              <a:schemeClr val="accent1"/>
            </a:solidFill>
            <a:ln w="28575">
              <a:solidFill>
                <a:srgbClr val="A50021"/>
              </a:solidFill>
              <a:miter lim="800000"/>
              <a:headEnd/>
              <a:tailEnd/>
            </a:ln>
            <a:effectLst/>
          </p:spPr>
          <p:txBody>
            <a:bodyPr>
              <a:spAutoFit/>
            </a:bodyPr>
            <a:lstStyle/>
            <a:p>
              <a:pPr>
                <a:spcBef>
                  <a:spcPct val="50000"/>
                </a:spcBef>
              </a:pPr>
              <a:r>
                <a:rPr lang="en-US"/>
                <a:t>By observation you can see the range is much greater for the stock than the market and they move in the same direction.</a:t>
              </a:r>
            </a:p>
          </p:txBody>
        </p:sp>
      </p:grpSp>
      <p:grpSp>
        <p:nvGrpSpPr>
          <p:cNvPr id="3" name="Group 11"/>
          <p:cNvGrpSpPr>
            <a:grpSpLocks/>
          </p:cNvGrpSpPr>
          <p:nvPr/>
        </p:nvGrpSpPr>
        <p:grpSpPr bwMode="auto">
          <a:xfrm>
            <a:off x="6553200" y="2667000"/>
            <a:ext cx="2362200" cy="3778250"/>
            <a:chOff x="4128" y="1680"/>
            <a:chExt cx="1488" cy="2380"/>
          </a:xfrm>
        </p:grpSpPr>
        <p:sp>
          <p:nvSpPr>
            <p:cNvPr id="282633" name="AutoShape 9"/>
            <p:cNvSpPr>
              <a:spLocks/>
            </p:cNvSpPr>
            <p:nvPr/>
          </p:nvSpPr>
          <p:spPr bwMode="auto">
            <a:xfrm>
              <a:off x="4128" y="2543"/>
              <a:ext cx="288" cy="576"/>
            </a:xfrm>
            <a:prstGeom prst="rightBrace">
              <a:avLst>
                <a:gd name="adj1" fmla="val 16667"/>
                <a:gd name="adj2" fmla="val 50000"/>
              </a:avLst>
            </a:prstGeom>
            <a:noFill/>
            <a:ln w="38100">
              <a:solidFill>
                <a:srgbClr val="A50021"/>
              </a:solidFill>
              <a:round/>
              <a:headEnd/>
              <a:tailEnd/>
            </a:ln>
            <a:effectLst/>
          </p:spPr>
          <p:txBody>
            <a:bodyPr wrap="none" anchor="ctr"/>
            <a:lstStyle/>
            <a:p>
              <a:endParaRPr lang="en-US"/>
            </a:p>
          </p:txBody>
        </p:sp>
        <p:sp>
          <p:nvSpPr>
            <p:cNvPr id="282634" name="Text Box 10"/>
            <p:cNvSpPr txBox="1">
              <a:spLocks noChangeArrowheads="1"/>
            </p:cNvSpPr>
            <p:nvPr/>
          </p:nvSpPr>
          <p:spPr bwMode="auto">
            <a:xfrm>
              <a:off x="4464" y="1680"/>
              <a:ext cx="1152" cy="2380"/>
            </a:xfrm>
            <a:prstGeom prst="rect">
              <a:avLst/>
            </a:prstGeom>
            <a:solidFill>
              <a:schemeClr val="accent1"/>
            </a:solidFill>
            <a:ln w="28575">
              <a:solidFill>
                <a:srgbClr val="A50021"/>
              </a:solidFill>
              <a:miter lim="800000"/>
              <a:headEnd/>
              <a:tailEnd/>
            </a:ln>
            <a:effectLst/>
          </p:spPr>
          <p:txBody>
            <a:bodyPr>
              <a:spAutoFit/>
            </a:bodyPr>
            <a:lstStyle/>
            <a:p>
              <a:pPr>
                <a:spcBef>
                  <a:spcPct val="50000"/>
                </a:spcBef>
              </a:pPr>
              <a:r>
                <a:rPr lang="en-US" sz="1500" b="1"/>
                <a:t>Since the beta relates the stock returns to the market returns, the greater range of stock returns changing in the same direction as the market indicates the beta will be greater than 1 and will be positive.  (Positively correlated to the market returns.)</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1158</Words>
  <Application>Microsoft Office PowerPoint</Application>
  <PresentationFormat>On-screen Show (4:3)</PresentationFormat>
  <Paragraphs>144</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Office Theme</vt:lpstr>
      <vt:lpstr>Equation</vt:lpstr>
      <vt:lpstr>Worksheet</vt:lpstr>
      <vt:lpstr>UNIT – V (SAPM)</vt:lpstr>
      <vt:lpstr>Calculating a Beta Coefficient Using Ex Ante Returns</vt:lpstr>
      <vt:lpstr>Agenda</vt:lpstr>
      <vt:lpstr>The Beta Coefficient</vt:lpstr>
      <vt:lpstr>The Beta Coefficient The Formula</vt:lpstr>
      <vt:lpstr>The Term – “Relevant Risk”</vt:lpstr>
      <vt:lpstr>The Proportion of Total Risk that is Systematic</vt:lpstr>
      <vt:lpstr>The Formula Approach to Measuring the Beta</vt:lpstr>
      <vt:lpstr>Ex ante Return Data  A Sample </vt:lpstr>
      <vt:lpstr>The Total of the Probabilities must Equal 100% </vt:lpstr>
      <vt:lpstr>Measuring Expected Return on the Stock  From Ex Ante Return Data</vt:lpstr>
      <vt:lpstr>Measuring Expected Return on the Market From Ex Ante Return Data</vt:lpstr>
      <vt:lpstr>Measuring Variances, Standard Deviations of the Forecast Stock Returns</vt:lpstr>
      <vt:lpstr>Measuring Variances, Standard Deviations of the Forecast Market Returns</vt:lpstr>
      <vt:lpstr>Covariance</vt:lpstr>
      <vt:lpstr>Correlation Coefficient</vt:lpstr>
      <vt:lpstr>Measuring Covariance from Ex Ante Return Data</vt:lpstr>
      <vt:lpstr>The Beta Measured Using Ex Ante Covariance (stock, market) and Market Variance</vt:lpstr>
      <vt:lpstr>Lets Prove the Beta of the Market is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V (SAPM)</dc:title>
  <dc:creator>R.A. khan</dc:creator>
  <cp:lastModifiedBy>R.A. khan</cp:lastModifiedBy>
  <cp:revision>1</cp:revision>
  <dcterms:created xsi:type="dcterms:W3CDTF">2020-09-18T10:14:10Z</dcterms:created>
  <dcterms:modified xsi:type="dcterms:W3CDTF">2020-09-18T10:23:32Z</dcterms:modified>
</cp:coreProperties>
</file>